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7" r:id="rId1"/>
  </p:sldMasterIdLst>
  <p:notesMasterIdLst>
    <p:notesMasterId r:id="rId32"/>
  </p:notesMasterIdLst>
  <p:handoutMasterIdLst>
    <p:handoutMasterId r:id="rId33"/>
  </p:handoutMasterIdLst>
  <p:sldIdLst>
    <p:sldId id="257" r:id="rId2"/>
    <p:sldId id="293" r:id="rId3"/>
    <p:sldId id="295" r:id="rId4"/>
    <p:sldId id="296" r:id="rId5"/>
    <p:sldId id="286" r:id="rId6"/>
    <p:sldId id="282" r:id="rId7"/>
    <p:sldId id="287" r:id="rId8"/>
    <p:sldId id="302" r:id="rId9"/>
    <p:sldId id="297" r:id="rId10"/>
    <p:sldId id="309" r:id="rId11"/>
    <p:sldId id="301" r:id="rId12"/>
    <p:sldId id="303" r:id="rId13"/>
    <p:sldId id="313" r:id="rId14"/>
    <p:sldId id="314" r:id="rId15"/>
    <p:sldId id="315" r:id="rId16"/>
    <p:sldId id="298" r:id="rId17"/>
    <p:sldId id="318" r:id="rId18"/>
    <p:sldId id="292" r:id="rId19"/>
    <p:sldId id="310" r:id="rId20"/>
    <p:sldId id="308" r:id="rId21"/>
    <p:sldId id="312" r:id="rId22"/>
    <p:sldId id="299" r:id="rId23"/>
    <p:sldId id="307" r:id="rId24"/>
    <p:sldId id="289" r:id="rId25"/>
    <p:sldId id="290" r:id="rId26"/>
    <p:sldId id="300" r:id="rId27"/>
    <p:sldId id="320" r:id="rId28"/>
    <p:sldId id="323" r:id="rId29"/>
    <p:sldId id="311" r:id="rId30"/>
    <p:sldId id="274"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48">
          <p15:clr>
            <a:srgbClr val="A4A3A4"/>
          </p15:clr>
        </p15:guide>
        <p15:guide id="2" pos="277">
          <p15:clr>
            <a:srgbClr val="A4A3A4"/>
          </p15:clr>
        </p15:guide>
        <p15:guide id="3" orient="horz" pos="1313">
          <p15:clr>
            <a:srgbClr val="A4A3A4"/>
          </p15:clr>
        </p15:guide>
        <p15:guide id="4" orient="horz" pos="3239">
          <p15:clr>
            <a:srgbClr val="A4A3A4"/>
          </p15:clr>
        </p15:guide>
        <p15:guide id="5" pos="5166">
          <p15:clr>
            <a:srgbClr val="A4A3A4"/>
          </p15:clr>
        </p15:guide>
        <p15:guide id="6" pos="18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elynn Schroeder" initials="" lastIdx="1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82828"/>
    <a:srgbClr val="181818"/>
    <a:srgbClr val="2D2D2D"/>
    <a:srgbClr val="323232"/>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441" autoAdjust="0"/>
    <p:restoredTop sz="83082"/>
  </p:normalViewPr>
  <p:slideViewPr>
    <p:cSldViewPr snapToGrid="0" snapToObjects="1">
      <p:cViewPr varScale="1">
        <p:scale>
          <a:sx n="196" d="100"/>
          <a:sy n="196" d="100"/>
        </p:scale>
        <p:origin x="1608" y="184"/>
      </p:cViewPr>
      <p:guideLst>
        <p:guide orient="horz" pos="548"/>
        <p:guide pos="277"/>
        <p:guide orient="horz" pos="1313"/>
        <p:guide orient="horz" pos="3239"/>
        <p:guide pos="5166"/>
        <p:guide pos="18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49" d="100"/>
        <a:sy n="249" d="100"/>
      </p:scale>
      <p:origin x="0" y="0"/>
    </p:cViewPr>
  </p:sorterViewPr>
  <p:notesViewPr>
    <p:cSldViewPr snapToGrid="0" snapToObjects="1" showGuides="1">
      <p:cViewPr varScale="1">
        <p:scale>
          <a:sx n="102" d="100"/>
          <a:sy n="102" d="100"/>
        </p:scale>
        <p:origin x="-4288"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0BBC25-582C-DF4B-90DD-05ABD144CF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232D9DC-3CC5-514F-A6F3-E9D2401E423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8C5FAFC-DE29-5244-8BAB-AC4A1935DEBD}" type="datetimeFigureOut">
              <a:rPr lang="en-US" smtClean="0"/>
              <a:t>1/14/19</a:t>
            </a:fld>
            <a:endParaRPr lang="en-US"/>
          </a:p>
        </p:txBody>
      </p:sp>
      <p:sp>
        <p:nvSpPr>
          <p:cNvPr id="4" name="Footer Placeholder 3">
            <a:extLst>
              <a:ext uri="{FF2B5EF4-FFF2-40B4-BE49-F238E27FC236}">
                <a16:creationId xmlns:a16="http://schemas.microsoft.com/office/drawing/2014/main" id="{ECBBC7E5-09FB-6F46-99B8-FD6B197E2F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394E24B-3737-2E43-9B2E-58A9E11180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C62E90-912A-154C-AD63-A267380F2BDA}" type="slidenum">
              <a:rPr lang="en-US" smtClean="0"/>
              <a:t>‹#›</a:t>
            </a:fld>
            <a:endParaRPr lang="en-US"/>
          </a:p>
        </p:txBody>
      </p:sp>
    </p:spTree>
    <p:extLst>
      <p:ext uri="{BB962C8B-B14F-4D97-AF65-F5344CB8AC3E}">
        <p14:creationId xmlns:p14="http://schemas.microsoft.com/office/powerpoint/2010/main" val="25598981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6E111B-D6A9-9447-B379-FD583B888895}" type="datetimeFigureOut">
              <a:t>1/14/19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A46811-17DA-9941-B072-0FDD734050A4}" type="slidenum">
              <a:t>‹#›</a:t>
            </a:fld>
            <a:endParaRPr lang="en-US"/>
          </a:p>
        </p:txBody>
      </p:sp>
    </p:spTree>
    <p:extLst>
      <p:ext uri="{BB962C8B-B14F-4D97-AF65-F5344CB8AC3E}">
        <p14:creationId xmlns:p14="http://schemas.microsoft.com/office/powerpoint/2010/main" val="37722751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A46811-17DA-9941-B072-0FDD734050A4}" type="slidenum">
              <a:rPr lang="uk-UA"/>
              <a:t>1</a:t>
            </a:fld>
            <a:endParaRPr lang="uk-UA"/>
          </a:p>
        </p:txBody>
      </p:sp>
    </p:spTree>
    <p:extLst>
      <p:ext uri="{BB962C8B-B14F-4D97-AF65-F5344CB8AC3E}">
        <p14:creationId xmlns:p14="http://schemas.microsoft.com/office/powerpoint/2010/main" val="3812150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23</a:t>
            </a:fld>
            <a:endParaRPr lang="en-US"/>
          </a:p>
        </p:txBody>
      </p:sp>
    </p:spTree>
    <p:extLst>
      <p:ext uri="{BB962C8B-B14F-4D97-AF65-F5344CB8AC3E}">
        <p14:creationId xmlns:p14="http://schemas.microsoft.com/office/powerpoint/2010/main" val="551165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24</a:t>
            </a:fld>
            <a:endParaRPr lang="en-US"/>
          </a:p>
        </p:txBody>
      </p:sp>
    </p:spTree>
    <p:extLst>
      <p:ext uri="{BB962C8B-B14F-4D97-AF65-F5344CB8AC3E}">
        <p14:creationId xmlns:p14="http://schemas.microsoft.com/office/powerpoint/2010/main" val="4131510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25</a:t>
            </a:fld>
            <a:endParaRPr lang="en-US"/>
          </a:p>
        </p:txBody>
      </p:sp>
    </p:spTree>
    <p:extLst>
      <p:ext uri="{BB962C8B-B14F-4D97-AF65-F5344CB8AC3E}">
        <p14:creationId xmlns:p14="http://schemas.microsoft.com/office/powerpoint/2010/main" val="29095559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27</a:t>
            </a:fld>
            <a:endParaRPr lang="en-US"/>
          </a:p>
        </p:txBody>
      </p:sp>
    </p:spTree>
    <p:extLst>
      <p:ext uri="{BB962C8B-B14F-4D97-AF65-F5344CB8AC3E}">
        <p14:creationId xmlns:p14="http://schemas.microsoft.com/office/powerpoint/2010/main" val="44676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28</a:t>
            </a:fld>
            <a:endParaRPr lang="en-US"/>
          </a:p>
        </p:txBody>
      </p:sp>
    </p:spTree>
    <p:extLst>
      <p:ext uri="{BB962C8B-B14F-4D97-AF65-F5344CB8AC3E}">
        <p14:creationId xmlns:p14="http://schemas.microsoft.com/office/powerpoint/2010/main" val="3207104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a:t>
            </a:fld>
            <a:endParaRPr lang="en-US"/>
          </a:p>
        </p:txBody>
      </p:sp>
    </p:spTree>
    <p:extLst>
      <p:ext uri="{BB962C8B-B14F-4D97-AF65-F5344CB8AC3E}">
        <p14:creationId xmlns:p14="http://schemas.microsoft.com/office/powerpoint/2010/main" val="274254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3</a:t>
            </a:fld>
            <a:endParaRPr lang="en-US"/>
          </a:p>
        </p:txBody>
      </p:sp>
    </p:spTree>
    <p:extLst>
      <p:ext uri="{BB962C8B-B14F-4D97-AF65-F5344CB8AC3E}">
        <p14:creationId xmlns:p14="http://schemas.microsoft.com/office/powerpoint/2010/main" val="3787150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6</a:t>
            </a:fld>
            <a:endParaRPr lang="en-US"/>
          </a:p>
        </p:txBody>
      </p:sp>
    </p:spTree>
    <p:extLst>
      <p:ext uri="{BB962C8B-B14F-4D97-AF65-F5344CB8AC3E}">
        <p14:creationId xmlns:p14="http://schemas.microsoft.com/office/powerpoint/2010/main" val="3909352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24"/>
              </a:spcBef>
            </a:pPr>
            <a:r>
              <a:rPr lang="en-US" dirty="0" err="1"/>
              <a:t>GridFTP</a:t>
            </a:r>
            <a:r>
              <a:rPr lang="en-US" dirty="0"/>
              <a:t> provides a fault-tolerant implementation of FTP that handles network unavailability and server problems.</a:t>
            </a:r>
          </a:p>
        </p:txBody>
      </p:sp>
      <p:sp>
        <p:nvSpPr>
          <p:cNvPr id="4" name="Slide Number Placeholder 3"/>
          <p:cNvSpPr>
            <a:spLocks noGrp="1"/>
          </p:cNvSpPr>
          <p:nvPr>
            <p:ph type="sldNum" sz="quarter" idx="5"/>
          </p:nvPr>
        </p:nvSpPr>
        <p:spPr/>
        <p:txBody>
          <a:bodyPr/>
          <a:lstStyle/>
          <a:p>
            <a:fld id="{47A46811-17DA-9941-B072-0FDD734050A4}" type="slidenum">
              <a:rPr lang="en-US" smtClean="0"/>
              <a:t>12</a:t>
            </a:fld>
            <a:endParaRPr lang="en-US"/>
          </a:p>
        </p:txBody>
      </p:sp>
    </p:spTree>
    <p:extLst>
      <p:ext uri="{BB962C8B-B14F-4D97-AF65-F5344CB8AC3E}">
        <p14:creationId xmlns:p14="http://schemas.microsoft.com/office/powerpoint/2010/main" val="2537804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17</a:t>
            </a:fld>
            <a:endParaRPr lang="en-US"/>
          </a:p>
        </p:txBody>
      </p:sp>
    </p:spTree>
    <p:extLst>
      <p:ext uri="{BB962C8B-B14F-4D97-AF65-F5344CB8AC3E}">
        <p14:creationId xmlns:p14="http://schemas.microsoft.com/office/powerpoint/2010/main" val="3850943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19</a:t>
            </a:fld>
            <a:endParaRPr lang="en-US"/>
          </a:p>
        </p:txBody>
      </p:sp>
    </p:spTree>
    <p:extLst>
      <p:ext uri="{BB962C8B-B14F-4D97-AF65-F5344CB8AC3E}">
        <p14:creationId xmlns:p14="http://schemas.microsoft.com/office/powerpoint/2010/main" val="3332079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20</a:t>
            </a:fld>
            <a:endParaRPr lang="en-US"/>
          </a:p>
        </p:txBody>
      </p:sp>
    </p:spTree>
    <p:extLst>
      <p:ext uri="{BB962C8B-B14F-4D97-AF65-F5344CB8AC3E}">
        <p14:creationId xmlns:p14="http://schemas.microsoft.com/office/powerpoint/2010/main" val="1132641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7A46811-17DA-9941-B072-0FDD734050A4}" type="slidenum">
              <a:rPr lang="en-US" smtClean="0"/>
              <a:t>21</a:t>
            </a:fld>
            <a:endParaRPr lang="en-US"/>
          </a:p>
        </p:txBody>
      </p:sp>
    </p:spTree>
    <p:extLst>
      <p:ext uri="{BB962C8B-B14F-4D97-AF65-F5344CB8AC3E}">
        <p14:creationId xmlns:p14="http://schemas.microsoft.com/office/powerpoint/2010/main" val="5255651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Title Slide - one line">
    <p:bg>
      <p:bgPr>
        <a:solidFill>
          <a:schemeClr val="tx1"/>
        </a:solidFill>
        <a:effectLst/>
      </p:bgPr>
    </p:bg>
    <p:spTree>
      <p:nvGrpSpPr>
        <p:cNvPr id="1" name=""/>
        <p:cNvGrpSpPr/>
        <p:nvPr/>
      </p:nvGrpSpPr>
      <p:grpSpPr>
        <a:xfrm>
          <a:off x="0" y="0"/>
          <a:ext cx="0" cy="0"/>
          <a:chOff x="0" y="0"/>
          <a:chExt cx="0" cy="0"/>
        </a:xfrm>
      </p:grpSpPr>
      <p:pic>
        <p:nvPicPr>
          <p:cNvPr id="3" name="Picture 2"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2" name="Title 1"/>
          <p:cNvSpPr>
            <a:spLocks noGrp="1"/>
          </p:cNvSpPr>
          <p:nvPr>
            <p:ph type="title" hasCustomPrompt="1"/>
          </p:nvPr>
        </p:nvSpPr>
        <p:spPr>
          <a:xfrm>
            <a:off x="2910557" y="1156205"/>
            <a:ext cx="6233443" cy="1551617"/>
          </a:xfrm>
          <a:solidFill>
            <a:srgbClr val="000000">
              <a:alpha val="80000"/>
            </a:srgbClr>
          </a:solidFill>
        </p:spPr>
        <p:txBody>
          <a:bodyPr lIns="274320" tIns="0" rIns="274320" bIns="0">
            <a:noAutofit/>
          </a:bodyPr>
          <a:lstStyle>
            <a:lvl1pPr algn="l">
              <a:defRPr sz="3000"/>
            </a:lvl1pPr>
          </a:lstStyle>
          <a:p>
            <a:r>
              <a:rPr lang="en-US"/>
              <a:t>Title slide</a:t>
            </a:r>
          </a:p>
        </p:txBody>
      </p:sp>
      <p:sp>
        <p:nvSpPr>
          <p:cNvPr id="16" name="Text Placeholder 20"/>
          <p:cNvSpPr>
            <a:spLocks noGrp="1"/>
          </p:cNvSpPr>
          <p:nvPr>
            <p:ph type="body" sz="quarter" idx="11" hasCustomPrompt="1"/>
          </p:nvPr>
        </p:nvSpPr>
        <p:spPr>
          <a:xfrm>
            <a:off x="2910556" y="3067139"/>
            <a:ext cx="4945301" cy="736059"/>
          </a:xfrm>
          <a:prstGeom prst="rect">
            <a:avLst/>
          </a:prstGeom>
          <a:solidFill>
            <a:srgbClr val="000000">
              <a:alpha val="60000"/>
            </a:srgbClr>
          </a:solidFill>
          <a:ln>
            <a:noFill/>
          </a:ln>
        </p:spPr>
        <p:txBody>
          <a:bodyPr vert="horz" lIns="274320" tIns="137160" rIns="182880" bIns="137160" anchor="ctr" anchorCtr="0"/>
          <a:lstStyle>
            <a:lvl1pPr marL="0" indent="0">
              <a:buNone/>
              <a:defRPr sz="1800" baseline="0"/>
            </a:lvl1pPr>
          </a:lstStyle>
          <a:p>
            <a:pPr lvl="0"/>
            <a:r>
              <a:rPr lang="en-US"/>
              <a:t>Presenter Name</a:t>
            </a:r>
          </a:p>
          <a:p>
            <a:pPr lvl="0"/>
            <a:r>
              <a:rPr lang="en-US"/>
              <a:t>Venue or Organization</a:t>
            </a:r>
          </a:p>
        </p:txBody>
      </p:sp>
      <p:sp>
        <p:nvSpPr>
          <p:cNvPr id="18" name="Text Placeholder 20"/>
          <p:cNvSpPr>
            <a:spLocks noGrp="1"/>
          </p:cNvSpPr>
          <p:nvPr>
            <p:ph type="body" sz="quarter" idx="12" hasCustomPrompt="1"/>
          </p:nvPr>
        </p:nvSpPr>
        <p:spPr>
          <a:xfrm>
            <a:off x="2910556" y="3829141"/>
            <a:ext cx="4945301" cy="321038"/>
          </a:xfrm>
          <a:prstGeom prst="rect">
            <a:avLst/>
          </a:prstGeom>
          <a:solidFill>
            <a:srgbClr val="000000">
              <a:alpha val="60000"/>
            </a:srgbClr>
          </a:solidFill>
          <a:ln>
            <a:noFill/>
          </a:ln>
        </p:spPr>
        <p:txBody>
          <a:bodyPr vert="horz" lIns="274320" tIns="0" rIns="182880" bIns="0" anchor="ctr" anchorCtr="0"/>
          <a:lstStyle>
            <a:lvl1pPr marL="0" indent="0">
              <a:buNone/>
              <a:defRPr sz="1600" baseline="0"/>
            </a:lvl1pPr>
          </a:lstStyle>
          <a:p>
            <a:pPr lvl="0"/>
            <a:r>
              <a:rPr lang="en-US"/>
              <a:t>Date</a:t>
            </a:r>
          </a:p>
        </p:txBody>
      </p:sp>
      <p:sp>
        <p:nvSpPr>
          <p:cNvPr id="19" name="Text Placeholder 20"/>
          <p:cNvSpPr>
            <a:spLocks noGrp="1"/>
          </p:cNvSpPr>
          <p:nvPr>
            <p:ph type="body" sz="quarter" idx="13" hasCustomPrompt="1"/>
          </p:nvPr>
        </p:nvSpPr>
        <p:spPr>
          <a:xfrm>
            <a:off x="2910556" y="4177391"/>
            <a:ext cx="4945301" cy="312965"/>
          </a:xfrm>
          <a:prstGeom prst="rect">
            <a:avLst/>
          </a:prstGeom>
          <a:solidFill>
            <a:srgbClr val="000000">
              <a:alpha val="60000"/>
            </a:srgbClr>
          </a:solidFill>
          <a:ln>
            <a:noFill/>
          </a:ln>
        </p:spPr>
        <p:txBody>
          <a:bodyPr vert="horz" lIns="274320" tIns="0" rIns="182880" bIns="0" anchor="ctr" anchorCtr="0">
            <a:normAutofit/>
          </a:bodyPr>
          <a:lstStyle>
            <a:lvl1pPr marL="0" indent="0">
              <a:buNone/>
              <a:defRPr sz="1600" baseline="0"/>
            </a:lvl1pPr>
          </a:lstStyle>
          <a:p>
            <a:pPr lvl="0"/>
            <a:r>
              <a:rPr lang="en-US"/>
              <a:t>Publication number or conference name</a:t>
            </a:r>
          </a:p>
        </p:txBody>
      </p:sp>
      <p:sp>
        <p:nvSpPr>
          <p:cNvPr id="17" name="Rectangle 16"/>
          <p:cNvSpPr/>
          <p:nvPr userDrawn="1"/>
        </p:nvSpPr>
        <p:spPr>
          <a:xfrm>
            <a:off x="467454" y="-1"/>
            <a:ext cx="2443102" cy="109230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0" name="Picture 19"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36827" y="275515"/>
            <a:ext cx="1893428" cy="503506"/>
          </a:xfrm>
          <a:prstGeom prst="rect">
            <a:avLst/>
          </a:prstGeom>
        </p:spPr>
      </p:pic>
    </p:spTree>
    <p:extLst>
      <p:ext uri="{BB962C8B-B14F-4D97-AF65-F5344CB8AC3E}">
        <p14:creationId xmlns:p14="http://schemas.microsoft.com/office/powerpoint/2010/main" val="398033231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Key Messaging Slide 6">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521187" y="887142"/>
            <a:ext cx="5622813"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Six</a:t>
            </a:r>
          </a:p>
        </p:txBody>
      </p:sp>
      <p:sp>
        <p:nvSpPr>
          <p:cNvPr id="11" name="Text Placeholder 7"/>
          <p:cNvSpPr>
            <a:spLocks noGrp="1"/>
          </p:cNvSpPr>
          <p:nvPr>
            <p:ph type="body" sz="quarter" idx="12" hasCustomPrompt="1"/>
          </p:nvPr>
        </p:nvSpPr>
        <p:spPr>
          <a:xfrm>
            <a:off x="5391942" y="1770087"/>
            <a:ext cx="37520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Top Title</a:t>
            </a:r>
          </a:p>
        </p:txBody>
      </p:sp>
    </p:spTree>
    <p:extLst>
      <p:ext uri="{BB962C8B-B14F-4D97-AF65-F5344CB8AC3E}">
        <p14:creationId xmlns:p14="http://schemas.microsoft.com/office/powerpoint/2010/main" val="62742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ransition Slide">
    <p:spTree>
      <p:nvGrpSpPr>
        <p:cNvPr id="1" name=""/>
        <p:cNvGrpSpPr/>
        <p:nvPr/>
      </p:nvGrpSpPr>
      <p:grpSpPr>
        <a:xfrm>
          <a:off x="0" y="0"/>
          <a:ext cx="0" cy="0"/>
          <a:chOff x="0" y="0"/>
          <a:chExt cx="0" cy="0"/>
        </a:xfrm>
      </p:grpSpPr>
      <p:pic>
        <p:nvPicPr>
          <p:cNvPr id="2" name="Picture 1"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9144000" cy="5151120"/>
          </a:xfrm>
          <a:prstGeom prst="rect">
            <a:avLst/>
          </a:prstGeom>
        </p:spPr>
      </p:pic>
      <p:sp>
        <p:nvSpPr>
          <p:cNvPr id="8" name="Text Placeholder 7"/>
          <p:cNvSpPr>
            <a:spLocks noGrp="1"/>
          </p:cNvSpPr>
          <p:nvPr>
            <p:ph type="body" sz="quarter" idx="10" hasCustomPrompt="1"/>
          </p:nvPr>
        </p:nvSpPr>
        <p:spPr>
          <a:xfrm>
            <a:off x="0" y="1484751"/>
            <a:ext cx="3938658" cy="759182"/>
          </a:xfrm>
          <a:prstGeom prst="rect">
            <a:avLst/>
          </a:prstGeom>
          <a:solidFill>
            <a:srgbClr val="000000">
              <a:alpha val="80000"/>
            </a:srgbClr>
          </a:solidFill>
          <a:effectLst/>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Transition Slide</a:t>
            </a:r>
          </a:p>
        </p:txBody>
      </p:sp>
      <p:sp>
        <p:nvSpPr>
          <p:cNvPr id="11" name="Text Placeholder 7"/>
          <p:cNvSpPr>
            <a:spLocks noGrp="1"/>
          </p:cNvSpPr>
          <p:nvPr>
            <p:ph type="body" sz="quarter" idx="12" hasCustomPrompt="1"/>
          </p:nvPr>
        </p:nvSpPr>
        <p:spPr>
          <a:xfrm>
            <a:off x="0" y="2380402"/>
            <a:ext cx="2800526"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Two Lines</a:t>
            </a:r>
          </a:p>
        </p:txBody>
      </p:sp>
    </p:spTree>
    <p:extLst>
      <p:ext uri="{BB962C8B-B14F-4D97-AF65-F5344CB8AC3E}">
        <p14:creationId xmlns:p14="http://schemas.microsoft.com/office/powerpoint/2010/main" val="3853748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Slide - 4 charts">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15" name="Chart Placeholder 6"/>
          <p:cNvSpPr>
            <a:spLocks noGrp="1"/>
          </p:cNvSpPr>
          <p:nvPr>
            <p:ph type="chart" sz="quarter" idx="13" hasCustomPrompt="1"/>
          </p:nvPr>
        </p:nvSpPr>
        <p:spPr>
          <a:xfrm>
            <a:off x="4654609" y="2116138"/>
            <a:ext cx="1883539" cy="1412654"/>
          </a:xfrm>
          <a:prstGeom prst="rect">
            <a:avLst/>
          </a:prstGeom>
        </p:spPr>
        <p:txBody>
          <a:bodyPr vert="horz"/>
          <a:lstStyle>
            <a:lvl1pPr marL="0" indent="0">
              <a:buNone/>
              <a:defRPr sz="1200"/>
            </a:lvl1pPr>
          </a:lstStyle>
          <a:p>
            <a:r>
              <a:rPr lang="en-US"/>
              <a:t>Insert Chart</a:t>
            </a:r>
          </a:p>
        </p:txBody>
      </p:sp>
      <p:sp>
        <p:nvSpPr>
          <p:cNvPr id="16" name="Chart Placeholder 6"/>
          <p:cNvSpPr>
            <a:spLocks noGrp="1"/>
          </p:cNvSpPr>
          <p:nvPr>
            <p:ph type="chart" sz="quarter" idx="14" hasCustomPrompt="1"/>
          </p:nvPr>
        </p:nvSpPr>
        <p:spPr>
          <a:xfrm>
            <a:off x="6761869"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2" name="Text Placeholder 19"/>
          <p:cNvSpPr>
            <a:spLocks noGrp="1"/>
          </p:cNvSpPr>
          <p:nvPr>
            <p:ph type="body" sz="quarter" idx="17" hasCustomPrompt="1"/>
          </p:nvPr>
        </p:nvSpPr>
        <p:spPr>
          <a:xfrm>
            <a:off x="465460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3" name="Text Placeholder 19"/>
          <p:cNvSpPr>
            <a:spLocks noGrp="1"/>
          </p:cNvSpPr>
          <p:nvPr>
            <p:ph type="body" sz="quarter" idx="18" hasCustomPrompt="1"/>
          </p:nvPr>
        </p:nvSpPr>
        <p:spPr>
          <a:xfrm>
            <a:off x="6761869"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8" name="Title 1"/>
          <p:cNvSpPr>
            <a:spLocks noGrp="1"/>
          </p:cNvSpPr>
          <p:nvPr>
            <p:ph type="title" hasCustomPrompt="1"/>
          </p:nvPr>
        </p:nvSpPr>
        <p:spPr>
          <a:xfrm>
            <a:off x="457201" y="716"/>
            <a:ext cx="3211689" cy="1714975"/>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5152655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Slide - 3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2116402"/>
            <a:ext cx="2532650"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346575" y="437577"/>
            <a:ext cx="4298950"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26" name="Chart Placeholder 6"/>
          <p:cNvSpPr>
            <a:spLocks noGrp="1"/>
          </p:cNvSpPr>
          <p:nvPr>
            <p:ph type="chart" sz="quarter" idx="21" hasCustomPrompt="1"/>
          </p:nvPr>
        </p:nvSpPr>
        <p:spPr>
          <a:xfrm>
            <a:off x="6112875" y="2116402"/>
            <a:ext cx="2532650" cy="1412654"/>
          </a:xfrm>
          <a:prstGeom prst="rect">
            <a:avLst/>
          </a:prstGeom>
        </p:spPr>
        <p:txBody>
          <a:bodyPr vert="horz"/>
          <a:lstStyle>
            <a:lvl1pPr marL="0" indent="0">
              <a:buNone/>
              <a:defRPr sz="1200"/>
            </a:lvl1pPr>
          </a:lstStyle>
          <a:p>
            <a:r>
              <a:rPr lang="en-US"/>
              <a:t>Insert Chart</a:t>
            </a:r>
          </a:p>
        </p:txBody>
      </p:sp>
      <p:sp>
        <p:nvSpPr>
          <p:cNvPr id="27" name="Text Placeholder 19"/>
          <p:cNvSpPr>
            <a:spLocks noGrp="1"/>
          </p:cNvSpPr>
          <p:nvPr>
            <p:ph type="body" sz="quarter" idx="22" hasCustomPrompt="1"/>
          </p:nvPr>
        </p:nvSpPr>
        <p:spPr>
          <a:xfrm>
            <a:off x="6112875"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9" name="Chart Placeholder 6"/>
          <p:cNvSpPr>
            <a:spLocks noGrp="1"/>
          </p:cNvSpPr>
          <p:nvPr>
            <p:ph type="chart" sz="quarter" idx="23" hasCustomPrompt="1"/>
          </p:nvPr>
        </p:nvSpPr>
        <p:spPr>
          <a:xfrm>
            <a:off x="3309467" y="2116402"/>
            <a:ext cx="2532650" cy="1412654"/>
          </a:xfrm>
          <a:prstGeom prst="rect">
            <a:avLst/>
          </a:prstGeom>
        </p:spPr>
        <p:txBody>
          <a:bodyPr vert="horz"/>
          <a:lstStyle>
            <a:lvl1pPr marL="0" indent="0">
              <a:buNone/>
              <a:defRPr sz="1200"/>
            </a:lvl1pPr>
          </a:lstStyle>
          <a:p>
            <a:r>
              <a:rPr lang="en-US"/>
              <a:t>Insert Chart</a:t>
            </a:r>
          </a:p>
        </p:txBody>
      </p:sp>
      <p:sp>
        <p:nvSpPr>
          <p:cNvPr id="31" name="Text Placeholder 19"/>
          <p:cNvSpPr>
            <a:spLocks noGrp="1"/>
          </p:cNvSpPr>
          <p:nvPr>
            <p:ph type="body" sz="quarter" idx="24" hasCustomPrompt="1"/>
          </p:nvPr>
        </p:nvSpPr>
        <p:spPr>
          <a:xfrm>
            <a:off x="3309467" y="3682603"/>
            <a:ext cx="2532650"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14"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27095826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Slide - 2 charts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4" y="2116402"/>
            <a:ext cx="1883539" cy="1412654"/>
          </a:xfrm>
          <a:prstGeom prst="rect">
            <a:avLst/>
          </a:prstGeom>
        </p:spPr>
        <p:txBody>
          <a:bodyPr vert="horz"/>
          <a:lstStyle>
            <a:lvl1pPr marL="0" indent="0">
              <a:buNone/>
              <a:defRPr sz="1200"/>
            </a:lvl1pPr>
          </a:lstStyle>
          <a:p>
            <a:r>
              <a:rPr lang="en-US"/>
              <a:t>Insert Chart</a:t>
            </a:r>
          </a:p>
        </p:txBody>
      </p:sp>
      <p:sp>
        <p:nvSpPr>
          <p:cNvPr id="14" name="Chart Placeholder 6"/>
          <p:cNvSpPr>
            <a:spLocks noGrp="1"/>
          </p:cNvSpPr>
          <p:nvPr>
            <p:ph type="chart" sz="quarter" idx="12" hasCustomPrompt="1"/>
          </p:nvPr>
        </p:nvSpPr>
        <p:spPr>
          <a:xfrm>
            <a:off x="2556758" y="2116402"/>
            <a:ext cx="1883539" cy="1412654"/>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1" name="Text Placeholder 19"/>
          <p:cNvSpPr>
            <a:spLocks noGrp="1"/>
          </p:cNvSpPr>
          <p:nvPr>
            <p:ph type="body" sz="quarter" idx="16" hasCustomPrompt="1"/>
          </p:nvPr>
        </p:nvSpPr>
        <p:spPr>
          <a:xfrm>
            <a:off x="2557521" y="3682603"/>
            <a:ext cx="1882775" cy="261938"/>
          </a:xfrm>
          <a:prstGeom prst="rect">
            <a:avLst/>
          </a:prstGeom>
        </p:spPr>
        <p:txBody>
          <a:bodyPr vert="horz" lIns="0" tIns="0" rIns="0" bIns="0" anchor="t" anchorCtr="0"/>
          <a:lstStyle>
            <a:lvl1pPr marL="0" indent="0" algn="ctr">
              <a:buNone/>
              <a:defRPr sz="2000"/>
            </a:lvl1pPr>
          </a:lstStyle>
          <a:p>
            <a:pPr lvl="0"/>
            <a:r>
              <a:rPr lang="en-US"/>
              <a:t>Chart Description</a:t>
            </a:r>
          </a:p>
        </p:txBody>
      </p:sp>
      <p:sp>
        <p:nvSpPr>
          <p:cNvPr id="28" name="Text Placeholder 27"/>
          <p:cNvSpPr>
            <a:spLocks noGrp="1"/>
          </p:cNvSpPr>
          <p:nvPr>
            <p:ph type="body" sz="quarter" idx="19" hasCustomPrompt="1"/>
          </p:nvPr>
        </p:nvSpPr>
        <p:spPr>
          <a:xfrm>
            <a:off x="4769556" y="2116402"/>
            <a:ext cx="3875969" cy="1828139"/>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11" name="Title 1"/>
          <p:cNvSpPr>
            <a:spLocks noGrp="1"/>
          </p:cNvSpPr>
          <p:nvPr>
            <p:ph type="title" hasCustomPrompt="1"/>
          </p:nvPr>
        </p:nvSpPr>
        <p:spPr>
          <a:xfrm>
            <a:off x="457201" y="1"/>
            <a:ext cx="3211689" cy="1715690"/>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6641180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Slide - Large Chart - text">
    <p:spTree>
      <p:nvGrpSpPr>
        <p:cNvPr id="1" name=""/>
        <p:cNvGrpSpPr/>
        <p:nvPr/>
      </p:nvGrpSpPr>
      <p:grpSpPr>
        <a:xfrm>
          <a:off x="0" y="0"/>
          <a:ext cx="0" cy="0"/>
          <a:chOff x="0" y="0"/>
          <a:chExt cx="0" cy="0"/>
        </a:xfrm>
      </p:grpSpPr>
      <p:sp>
        <p:nvSpPr>
          <p:cNvPr id="7" name="Chart Placeholder 6"/>
          <p:cNvSpPr>
            <a:spLocks noGrp="1"/>
          </p:cNvSpPr>
          <p:nvPr>
            <p:ph type="chart" sz="quarter" idx="11" hasCustomPrompt="1"/>
          </p:nvPr>
        </p:nvSpPr>
        <p:spPr>
          <a:xfrm>
            <a:off x="468313" y="1552223"/>
            <a:ext cx="8299391"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3" y="4059238"/>
            <a:ext cx="8299391"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62410"/>
            <a:ext cx="3396074" cy="1086423"/>
          </a:xfrm>
          <a:prstGeom prst="rect">
            <a:avLst/>
          </a:prstGeom>
        </p:spPr>
        <p:txBody>
          <a:bodyPr vert="horz" lIns="0" tIns="0" rIns="0" bIns="0" anchor="ctr" anchorCtr="0"/>
          <a:lstStyle>
            <a:lvl1pPr marL="0" indent="0">
              <a:buNone/>
              <a:defRPr sz="2000" baseline="0"/>
            </a:lvl1pPr>
          </a:lstStyle>
          <a:p>
            <a:pPr lvl="0"/>
            <a:r>
              <a:rPr lang="en-US"/>
              <a:t>Summary or description text about the slide, charts, data go here.</a:t>
            </a:r>
          </a:p>
        </p:txBody>
      </p:sp>
      <p:sp>
        <p:nvSpPr>
          <p:cNvPr id="10" name="Title 1"/>
          <p:cNvSpPr>
            <a:spLocks noGrp="1"/>
          </p:cNvSpPr>
          <p:nvPr>
            <p:ph type="title" hasCustomPrompt="1"/>
          </p:nvPr>
        </p:nvSpPr>
        <p:spPr>
          <a:xfrm>
            <a:off x="457201" y="2"/>
            <a:ext cx="4585169" cy="1403746"/>
          </a:xfrm>
        </p:spPr>
        <p:txBody>
          <a:bodyPr/>
          <a:lstStyle/>
          <a:p>
            <a:pPr lvl="0"/>
            <a:r>
              <a:rPr lang="en-US"/>
              <a:t>Data Slide: </a:t>
            </a:r>
            <a:br>
              <a:rPr lang="en-US"/>
            </a:br>
            <a:r>
              <a:rPr lang="en-US"/>
              <a:t>Keep Title Concise</a:t>
            </a:r>
          </a:p>
        </p:txBody>
      </p:sp>
    </p:spTree>
    <p:extLst>
      <p:ext uri="{BB962C8B-B14F-4D97-AF65-F5344CB8AC3E}">
        <p14:creationId xmlns:p14="http://schemas.microsoft.com/office/powerpoint/2010/main" val="3586953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Data Slide - chart +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8313" y="-7055"/>
            <a:ext cx="4574057" cy="1407230"/>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Data Slide: </a:t>
            </a:r>
            <a:br>
              <a:rPr lang="en-US"/>
            </a:br>
            <a:r>
              <a:rPr lang="en-US"/>
              <a:t>Keep Title Concise</a:t>
            </a:r>
          </a:p>
        </p:txBody>
      </p:sp>
      <p:sp>
        <p:nvSpPr>
          <p:cNvPr id="7" name="Chart Placeholder 6"/>
          <p:cNvSpPr>
            <a:spLocks noGrp="1"/>
          </p:cNvSpPr>
          <p:nvPr>
            <p:ph type="chart" sz="quarter" idx="11" hasCustomPrompt="1"/>
          </p:nvPr>
        </p:nvSpPr>
        <p:spPr>
          <a:xfrm>
            <a:off x="468314" y="1552223"/>
            <a:ext cx="4574055" cy="2455333"/>
          </a:xfrm>
          <a:prstGeom prst="rect">
            <a:avLst/>
          </a:prstGeom>
        </p:spPr>
        <p:txBody>
          <a:bodyPr vert="horz"/>
          <a:lstStyle>
            <a:lvl1pPr marL="0" indent="0">
              <a:buNone/>
              <a:defRPr sz="1200"/>
            </a:lvl1pPr>
          </a:lstStyle>
          <a:p>
            <a:r>
              <a:rPr lang="en-US"/>
              <a:t>Insert Chart</a:t>
            </a:r>
          </a:p>
        </p:txBody>
      </p:sp>
      <p:sp>
        <p:nvSpPr>
          <p:cNvPr id="20" name="Text Placeholder 19"/>
          <p:cNvSpPr>
            <a:spLocks noGrp="1"/>
          </p:cNvSpPr>
          <p:nvPr>
            <p:ph type="body" sz="quarter" idx="15" hasCustomPrompt="1"/>
          </p:nvPr>
        </p:nvSpPr>
        <p:spPr>
          <a:xfrm>
            <a:off x="468314" y="4059238"/>
            <a:ext cx="4574055" cy="261938"/>
          </a:xfrm>
          <a:prstGeom prst="rect">
            <a:avLst/>
          </a:prstGeom>
        </p:spPr>
        <p:txBody>
          <a:bodyPr vert="horz" lIns="0" tIns="0" rIns="0" bIns="0" anchor="t" anchorCtr="0"/>
          <a:lstStyle>
            <a:lvl1pPr marL="0" indent="0" algn="l">
              <a:buNone/>
              <a:defRPr sz="2000"/>
            </a:lvl1pPr>
          </a:lstStyle>
          <a:p>
            <a:pPr lvl="0"/>
            <a:r>
              <a:rPr lang="en-US"/>
              <a:t>Chart Description</a:t>
            </a:r>
          </a:p>
        </p:txBody>
      </p:sp>
      <p:sp>
        <p:nvSpPr>
          <p:cNvPr id="30" name="Text Placeholder 29"/>
          <p:cNvSpPr>
            <a:spLocks noGrp="1"/>
          </p:cNvSpPr>
          <p:nvPr>
            <p:ph type="body" sz="quarter" idx="20" hasCustomPrompt="1"/>
          </p:nvPr>
        </p:nvSpPr>
        <p:spPr>
          <a:xfrm>
            <a:off x="468314" y="4585582"/>
            <a:ext cx="3971982"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6" name="Text Placeholder 27"/>
          <p:cNvSpPr>
            <a:spLocks noGrp="1"/>
          </p:cNvSpPr>
          <p:nvPr>
            <p:ph type="body" sz="quarter" idx="19" hasCustomPrompt="1"/>
          </p:nvPr>
        </p:nvSpPr>
        <p:spPr>
          <a:xfrm>
            <a:off x="5371630" y="1552222"/>
            <a:ext cx="3396074" cy="2768953"/>
          </a:xfrm>
          <a:prstGeom prst="rect">
            <a:avLst/>
          </a:prstGeom>
        </p:spPr>
        <p:txBody>
          <a:bodyPr vert="horz" lIns="0" tIns="0" rIns="0" bIns="0" anchor="t" anchorCtr="0"/>
          <a:lstStyle>
            <a:lvl1pPr marL="0" indent="0">
              <a:buNone/>
              <a:defRPr sz="2000" baseline="0"/>
            </a:lvl1pPr>
          </a:lstStyle>
          <a:p>
            <a:pPr lvl="0"/>
            <a:r>
              <a:rPr lang="en-US"/>
              <a:t>Summary or description text about the slide, charts, data go here.</a:t>
            </a:r>
          </a:p>
        </p:txBody>
      </p:sp>
    </p:spTree>
    <p:extLst>
      <p:ext uri="{BB962C8B-B14F-4D97-AF65-F5344CB8AC3E}">
        <p14:creationId xmlns:p14="http://schemas.microsoft.com/office/powerpoint/2010/main" val="23171980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Key messaging + Blue infographic icons">
    <p:spTree>
      <p:nvGrpSpPr>
        <p:cNvPr id="1" name=""/>
        <p:cNvGrpSpPr/>
        <p:nvPr/>
      </p:nvGrpSpPr>
      <p:grpSpPr>
        <a:xfrm>
          <a:off x="0" y="0"/>
          <a:ext cx="0" cy="0"/>
          <a:chOff x="0" y="0"/>
          <a:chExt cx="0" cy="0"/>
        </a:xfrm>
      </p:grpSpPr>
      <p:sp>
        <p:nvSpPr>
          <p:cNvPr id="5" name="Picture Placeholder 4"/>
          <p:cNvSpPr>
            <a:spLocks noGrp="1"/>
          </p:cNvSpPr>
          <p:nvPr>
            <p:ph type="pic" sz="quarter" idx="39" hasCustomPrompt="1"/>
          </p:nvPr>
        </p:nvSpPr>
        <p:spPr>
          <a:xfrm>
            <a:off x="0" y="0"/>
            <a:ext cx="9144000" cy="5143500"/>
          </a:xfrm>
          <a:prstGeom prst="rect">
            <a:avLst/>
          </a:prstGeom>
        </p:spPr>
        <p:txBody>
          <a:bodyPr vert="horz"/>
          <a:lstStyle>
            <a:lvl1pPr marL="0" indent="0" algn="ctr">
              <a:buNone/>
              <a:defRPr sz="2000" baseline="0"/>
            </a:lvl1pPr>
          </a:lstStyle>
          <a:p>
            <a:r>
              <a:rPr lang="en-US"/>
              <a:t>Insert large background photo (10” wide x 5.63” high)</a:t>
            </a:r>
          </a:p>
        </p:txBody>
      </p:sp>
      <p:sp>
        <p:nvSpPr>
          <p:cNvPr id="8" name="Text Placeholder 7"/>
          <p:cNvSpPr>
            <a:spLocks noGrp="1"/>
          </p:cNvSpPr>
          <p:nvPr>
            <p:ph type="body" sz="quarter" idx="10" hasCustomPrompt="1"/>
          </p:nvPr>
        </p:nvSpPr>
        <p:spPr>
          <a:xfrm>
            <a:off x="1" y="434515"/>
            <a:ext cx="3327827"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a:t>
            </a:r>
          </a:p>
        </p:txBody>
      </p:sp>
      <p:sp>
        <p:nvSpPr>
          <p:cNvPr id="11" name="Text Placeholder 7"/>
          <p:cNvSpPr>
            <a:spLocks noGrp="1"/>
          </p:cNvSpPr>
          <p:nvPr>
            <p:ph type="body" sz="quarter" idx="12" hasCustomPrompt="1"/>
          </p:nvPr>
        </p:nvSpPr>
        <p:spPr>
          <a:xfrm>
            <a:off x="1" y="1112074"/>
            <a:ext cx="4192885" cy="592470"/>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Blue Infographic Icons</a:t>
            </a:r>
          </a:p>
        </p:txBody>
      </p:sp>
      <p:sp>
        <p:nvSpPr>
          <p:cNvPr id="7" name="Text Placeholder 6"/>
          <p:cNvSpPr>
            <a:spLocks noGrp="1"/>
          </p:cNvSpPr>
          <p:nvPr>
            <p:ph type="body" sz="quarter" idx="40"/>
          </p:nvPr>
        </p:nvSpPr>
        <p:spPr>
          <a:xfrm>
            <a:off x="0" y="2476500"/>
            <a:ext cx="9144000" cy="2217796"/>
          </a:xfrm>
          <a:prstGeom prst="rect">
            <a:avLst/>
          </a:prstGeom>
          <a:solidFill>
            <a:srgbClr val="000000">
              <a:alpha val="80000"/>
            </a:srgbClr>
          </a:solidFill>
        </p:spPr>
        <p:txBody>
          <a:bodyPr vert="horz"/>
          <a:lstStyle>
            <a:lvl1pPr marL="0" indent="0" algn="ctr">
              <a:buNone/>
              <a:defRPr sz="100"/>
            </a:lvl1pPr>
          </a:lstStyle>
          <a:p>
            <a:pPr lvl="0"/>
            <a:r>
              <a:rPr lang="en-US"/>
              <a:t>Click to edit Master text styles</a:t>
            </a:r>
          </a:p>
        </p:txBody>
      </p:sp>
      <p:sp>
        <p:nvSpPr>
          <p:cNvPr id="4" name="Text Placeholder 3"/>
          <p:cNvSpPr>
            <a:spLocks noGrp="1"/>
          </p:cNvSpPr>
          <p:nvPr>
            <p:ph type="body" sz="quarter" idx="18" hasCustomPrompt="1"/>
          </p:nvPr>
        </p:nvSpPr>
        <p:spPr>
          <a:xfrm>
            <a:off x="468313"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18" name="Text Placeholder 17"/>
          <p:cNvSpPr>
            <a:spLocks noGrp="1"/>
          </p:cNvSpPr>
          <p:nvPr>
            <p:ph type="body" sz="quarter" idx="19" hasCustomPrompt="1"/>
          </p:nvPr>
        </p:nvSpPr>
        <p:spPr>
          <a:xfrm>
            <a:off x="468314"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4" name="Text Placeholder 3"/>
          <p:cNvSpPr>
            <a:spLocks noGrp="1"/>
          </p:cNvSpPr>
          <p:nvPr>
            <p:ph type="body" sz="quarter" idx="20" hasCustomPrompt="1"/>
          </p:nvPr>
        </p:nvSpPr>
        <p:spPr>
          <a:xfrm>
            <a:off x="216070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0" name="Text Placeholder 17"/>
          <p:cNvSpPr>
            <a:spLocks noGrp="1"/>
          </p:cNvSpPr>
          <p:nvPr>
            <p:ph type="body" sz="quarter" idx="21" hasCustomPrompt="1"/>
          </p:nvPr>
        </p:nvSpPr>
        <p:spPr>
          <a:xfrm>
            <a:off x="216070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1" name="Text Placeholder 3"/>
          <p:cNvSpPr>
            <a:spLocks noGrp="1"/>
          </p:cNvSpPr>
          <p:nvPr>
            <p:ph type="body" sz="quarter" idx="22" hasCustomPrompt="1"/>
          </p:nvPr>
        </p:nvSpPr>
        <p:spPr>
          <a:xfrm>
            <a:off x="390107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2" name="Text Placeholder 17"/>
          <p:cNvSpPr>
            <a:spLocks noGrp="1"/>
          </p:cNvSpPr>
          <p:nvPr>
            <p:ph type="body" sz="quarter" idx="23" hasCustomPrompt="1"/>
          </p:nvPr>
        </p:nvSpPr>
        <p:spPr>
          <a:xfrm>
            <a:off x="390107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3" name="Text Placeholder 3"/>
          <p:cNvSpPr>
            <a:spLocks noGrp="1"/>
          </p:cNvSpPr>
          <p:nvPr>
            <p:ph type="body" sz="quarter" idx="24" hasCustomPrompt="1"/>
          </p:nvPr>
        </p:nvSpPr>
        <p:spPr>
          <a:xfrm>
            <a:off x="5588491"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4" name="Text Placeholder 17"/>
          <p:cNvSpPr>
            <a:spLocks noGrp="1"/>
          </p:cNvSpPr>
          <p:nvPr>
            <p:ph type="body" sz="quarter" idx="25" hasCustomPrompt="1"/>
          </p:nvPr>
        </p:nvSpPr>
        <p:spPr>
          <a:xfrm>
            <a:off x="5588492"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5" name="Text Placeholder 3"/>
          <p:cNvSpPr>
            <a:spLocks noGrp="1"/>
          </p:cNvSpPr>
          <p:nvPr>
            <p:ph type="body" sz="quarter" idx="26" hasCustomPrompt="1"/>
          </p:nvPr>
        </p:nvSpPr>
        <p:spPr>
          <a:xfrm>
            <a:off x="7256746" y="3722446"/>
            <a:ext cx="1336675" cy="692018"/>
          </a:xfrm>
          <a:prstGeom prst="rect">
            <a:avLst/>
          </a:prstGeom>
          <a:ln>
            <a:noFill/>
          </a:ln>
        </p:spPr>
        <p:txBody>
          <a:bodyPr vert="horz" lIns="0" tIns="0" rIns="0" bIns="0"/>
          <a:lstStyle>
            <a:lvl1pPr marL="0" indent="0" algn="ctr">
              <a:buNone/>
              <a:defRPr sz="1600" baseline="0">
                <a:solidFill>
                  <a:schemeClr val="bg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6" name="Text Placeholder 17"/>
          <p:cNvSpPr>
            <a:spLocks noGrp="1"/>
          </p:cNvSpPr>
          <p:nvPr>
            <p:ph type="body" sz="quarter" idx="27" hasCustomPrompt="1"/>
          </p:nvPr>
        </p:nvSpPr>
        <p:spPr>
          <a:xfrm>
            <a:off x="7256747" y="3026834"/>
            <a:ext cx="1336675" cy="549804"/>
          </a:xfrm>
          <a:prstGeom prst="rect">
            <a:avLst/>
          </a:prstGeom>
        </p:spPr>
        <p:txBody>
          <a:bodyPr vert="horz" lIns="0" tIns="0" rIns="0" bIns="0"/>
          <a:lstStyle>
            <a:lvl1pPr marL="0" indent="0" algn="ctr">
              <a:lnSpc>
                <a:spcPct val="90000"/>
              </a:lnSpc>
              <a:buNone/>
              <a:defRPr sz="2200" baseline="0">
                <a:solidFill>
                  <a:srgbClr val="FFFFFF"/>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23" name="Text Placeholder 22"/>
          <p:cNvSpPr>
            <a:spLocks noGrp="1"/>
          </p:cNvSpPr>
          <p:nvPr>
            <p:ph type="body" sz="quarter" idx="29" hasCustomPrompt="1"/>
          </p:nvPr>
        </p:nvSpPr>
        <p:spPr>
          <a:xfrm>
            <a:off x="57819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0" name="Picture Placeholder 24"/>
          <p:cNvSpPr>
            <a:spLocks noGrp="1"/>
          </p:cNvSpPr>
          <p:nvPr>
            <p:ph type="pic" sz="quarter" idx="30" hasCustomPrompt="1"/>
          </p:nvPr>
        </p:nvSpPr>
        <p:spPr>
          <a:xfrm>
            <a:off x="661782"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1" name="Text Placeholder 22"/>
          <p:cNvSpPr>
            <a:spLocks noGrp="1"/>
          </p:cNvSpPr>
          <p:nvPr>
            <p:ph type="body" sz="quarter" idx="31" hasCustomPrompt="1"/>
          </p:nvPr>
        </p:nvSpPr>
        <p:spPr>
          <a:xfrm>
            <a:off x="228093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2" name="Picture Placeholder 24"/>
          <p:cNvSpPr>
            <a:spLocks noGrp="1"/>
          </p:cNvSpPr>
          <p:nvPr>
            <p:ph type="pic" sz="quarter" idx="32" hasCustomPrompt="1"/>
          </p:nvPr>
        </p:nvSpPr>
        <p:spPr>
          <a:xfrm>
            <a:off x="236452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3" name="Text Placeholder 22"/>
          <p:cNvSpPr>
            <a:spLocks noGrp="1"/>
          </p:cNvSpPr>
          <p:nvPr>
            <p:ph type="body" sz="quarter" idx="33" hasCustomPrompt="1"/>
          </p:nvPr>
        </p:nvSpPr>
        <p:spPr>
          <a:xfrm>
            <a:off x="4021308"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4" name="Picture Placeholder 24"/>
          <p:cNvSpPr>
            <a:spLocks noGrp="1"/>
          </p:cNvSpPr>
          <p:nvPr>
            <p:ph type="pic" sz="quarter" idx="34" hasCustomPrompt="1"/>
          </p:nvPr>
        </p:nvSpPr>
        <p:spPr>
          <a:xfrm>
            <a:off x="4104893"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5" name="Text Placeholder 22"/>
          <p:cNvSpPr>
            <a:spLocks noGrp="1"/>
          </p:cNvSpPr>
          <p:nvPr>
            <p:ph type="body" sz="quarter" idx="35" hasCustomPrompt="1"/>
          </p:nvPr>
        </p:nvSpPr>
        <p:spPr>
          <a:xfrm>
            <a:off x="5742865"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6" name="Picture Placeholder 24"/>
          <p:cNvSpPr>
            <a:spLocks noGrp="1"/>
          </p:cNvSpPr>
          <p:nvPr>
            <p:ph type="pic" sz="quarter" idx="36" hasCustomPrompt="1"/>
          </p:nvPr>
        </p:nvSpPr>
        <p:spPr>
          <a:xfrm>
            <a:off x="5826450" y="2112338"/>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7" name="Text Placeholder 22"/>
          <p:cNvSpPr>
            <a:spLocks noGrp="1"/>
          </p:cNvSpPr>
          <p:nvPr>
            <p:ph type="body" sz="quarter" idx="37" hasCustomPrompt="1"/>
          </p:nvPr>
        </p:nvSpPr>
        <p:spPr>
          <a:xfrm>
            <a:off x="7398567" y="1921915"/>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8" hasCustomPrompt="1"/>
          </p:nvPr>
        </p:nvSpPr>
        <p:spPr>
          <a:xfrm>
            <a:off x="7482152" y="2117941"/>
            <a:ext cx="892175" cy="669131"/>
          </a:xfrm>
          <a:prstGeom prst="rect">
            <a:avLst/>
          </a:prstGeom>
        </p:spPr>
        <p:txBody>
          <a:bodyPr vert="horz"/>
          <a:lstStyle>
            <a:lvl1pPr marL="0" indent="0">
              <a:buNone/>
              <a:defRPr sz="1200">
                <a:solidFill>
                  <a:schemeClr val="bg1"/>
                </a:solidFill>
              </a:defRPr>
            </a:lvl1pPr>
          </a:lstStyle>
          <a:p>
            <a:r>
              <a:rPr lang="en-US"/>
              <a:t>Insert icon</a:t>
            </a:r>
          </a:p>
        </p:txBody>
      </p:sp>
    </p:spTree>
    <p:extLst>
      <p:ext uri="{BB962C8B-B14F-4D97-AF65-F5344CB8AC3E}">
        <p14:creationId xmlns:p14="http://schemas.microsoft.com/office/powerpoint/2010/main" val="2568492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Key Messaging + Blue Infographic Content">
    <p:spTree>
      <p:nvGrpSpPr>
        <p:cNvPr id="1" name=""/>
        <p:cNvGrpSpPr/>
        <p:nvPr/>
      </p:nvGrpSpPr>
      <p:grpSpPr>
        <a:xfrm>
          <a:off x="0" y="0"/>
          <a:ext cx="0" cy="0"/>
          <a:chOff x="0" y="0"/>
          <a:chExt cx="0" cy="0"/>
        </a:xfrm>
      </p:grpSpPr>
      <p:sp>
        <p:nvSpPr>
          <p:cNvPr id="26" name="Rectangle 25"/>
          <p:cNvSpPr/>
          <p:nvPr userDrawn="1"/>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5" name="Rectangle 4"/>
          <p:cNvSpPr/>
          <p:nvPr/>
        </p:nvSpPr>
        <p:spPr>
          <a:xfrm>
            <a:off x="0" y="2740819"/>
            <a:ext cx="9144000" cy="24026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 Placeholder 3"/>
          <p:cNvSpPr>
            <a:spLocks noGrp="1"/>
          </p:cNvSpPr>
          <p:nvPr>
            <p:ph type="body" sz="quarter" idx="18" hasCustomPrompt="1"/>
          </p:nvPr>
        </p:nvSpPr>
        <p:spPr>
          <a:xfrm>
            <a:off x="468313"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38" name="Text Placeholder 17"/>
          <p:cNvSpPr>
            <a:spLocks noGrp="1"/>
          </p:cNvSpPr>
          <p:nvPr>
            <p:ph type="body" sz="quarter" idx="19" hasCustomPrompt="1"/>
          </p:nvPr>
        </p:nvSpPr>
        <p:spPr>
          <a:xfrm>
            <a:off x="468314"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39" name="Text Placeholder 3"/>
          <p:cNvSpPr>
            <a:spLocks noGrp="1"/>
          </p:cNvSpPr>
          <p:nvPr>
            <p:ph type="body" sz="quarter" idx="20" hasCustomPrompt="1"/>
          </p:nvPr>
        </p:nvSpPr>
        <p:spPr>
          <a:xfrm>
            <a:off x="216070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0" name="Text Placeholder 17"/>
          <p:cNvSpPr>
            <a:spLocks noGrp="1"/>
          </p:cNvSpPr>
          <p:nvPr>
            <p:ph type="body" sz="quarter" idx="21" hasCustomPrompt="1"/>
          </p:nvPr>
        </p:nvSpPr>
        <p:spPr>
          <a:xfrm>
            <a:off x="216070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1" name="Text Placeholder 3"/>
          <p:cNvSpPr>
            <a:spLocks noGrp="1"/>
          </p:cNvSpPr>
          <p:nvPr>
            <p:ph type="body" sz="quarter" idx="22" hasCustomPrompt="1"/>
          </p:nvPr>
        </p:nvSpPr>
        <p:spPr>
          <a:xfrm>
            <a:off x="390107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2" name="Text Placeholder 17"/>
          <p:cNvSpPr>
            <a:spLocks noGrp="1"/>
          </p:cNvSpPr>
          <p:nvPr>
            <p:ph type="body" sz="quarter" idx="23" hasCustomPrompt="1"/>
          </p:nvPr>
        </p:nvSpPr>
        <p:spPr>
          <a:xfrm>
            <a:off x="390107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3" name="Text Placeholder 3"/>
          <p:cNvSpPr>
            <a:spLocks noGrp="1"/>
          </p:cNvSpPr>
          <p:nvPr>
            <p:ph type="body" sz="quarter" idx="24" hasCustomPrompt="1"/>
          </p:nvPr>
        </p:nvSpPr>
        <p:spPr>
          <a:xfrm>
            <a:off x="5588491"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4" name="Text Placeholder 17"/>
          <p:cNvSpPr>
            <a:spLocks noGrp="1"/>
          </p:cNvSpPr>
          <p:nvPr>
            <p:ph type="body" sz="quarter" idx="25" hasCustomPrompt="1"/>
          </p:nvPr>
        </p:nvSpPr>
        <p:spPr>
          <a:xfrm>
            <a:off x="5588492"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5" name="Text Placeholder 3"/>
          <p:cNvSpPr>
            <a:spLocks noGrp="1"/>
          </p:cNvSpPr>
          <p:nvPr>
            <p:ph type="body" sz="quarter" idx="26" hasCustomPrompt="1"/>
          </p:nvPr>
        </p:nvSpPr>
        <p:spPr>
          <a:xfrm>
            <a:off x="7256746" y="3937037"/>
            <a:ext cx="1336675" cy="888959"/>
          </a:xfrm>
          <a:prstGeom prst="rect">
            <a:avLst/>
          </a:prstGeom>
          <a:ln>
            <a:noFill/>
          </a:ln>
        </p:spPr>
        <p:txBody>
          <a:bodyPr vert="horz" lIns="0" tIns="0" rIns="0" bIns="0"/>
          <a:lstStyle>
            <a:lvl1pPr marL="0" indent="0" algn="ctr">
              <a:buNone/>
              <a:defRPr sz="1600" baseline="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Infographic information goes here</a:t>
            </a:r>
          </a:p>
        </p:txBody>
      </p:sp>
      <p:sp>
        <p:nvSpPr>
          <p:cNvPr id="46" name="Text Placeholder 17"/>
          <p:cNvSpPr>
            <a:spLocks noGrp="1"/>
          </p:cNvSpPr>
          <p:nvPr>
            <p:ph type="body" sz="quarter" idx="27" hasCustomPrompt="1"/>
          </p:nvPr>
        </p:nvSpPr>
        <p:spPr>
          <a:xfrm>
            <a:off x="7256747" y="3307275"/>
            <a:ext cx="1336675" cy="549804"/>
          </a:xfrm>
          <a:prstGeom prst="rect">
            <a:avLst/>
          </a:prstGeom>
        </p:spPr>
        <p:txBody>
          <a:bodyPr vert="horz" lIns="0" tIns="0" rIns="0" bIns="0"/>
          <a:lstStyle>
            <a:lvl1pPr marL="0" indent="0" algn="ctr">
              <a:lnSpc>
                <a:spcPct val="80000"/>
              </a:lnSpc>
              <a:buNone/>
              <a:defRPr sz="2200" baseline="0">
                <a:solidFill>
                  <a:schemeClr val="tx1"/>
                </a:solidFill>
              </a:defRPr>
            </a:lvl1pPr>
            <a:lvl2pPr marL="457200" indent="0">
              <a:buNone/>
              <a:defRPr sz="2200">
                <a:solidFill>
                  <a:srgbClr val="8DC63F"/>
                </a:solidFill>
              </a:defRPr>
            </a:lvl2pPr>
            <a:lvl3pPr marL="914400" indent="0">
              <a:buNone/>
              <a:defRPr sz="2200">
                <a:solidFill>
                  <a:srgbClr val="8DC63F"/>
                </a:solidFill>
              </a:defRPr>
            </a:lvl3pPr>
            <a:lvl4pPr marL="1371600" indent="0">
              <a:buNone/>
              <a:defRPr sz="2200">
                <a:solidFill>
                  <a:srgbClr val="8DC63F"/>
                </a:solidFill>
              </a:defRPr>
            </a:lvl4pPr>
            <a:lvl5pPr marL="1828800" indent="0">
              <a:buNone/>
              <a:defRPr sz="2200">
                <a:solidFill>
                  <a:srgbClr val="8DC63F"/>
                </a:solidFill>
              </a:defRPr>
            </a:lvl5pPr>
          </a:lstStyle>
          <a:p>
            <a:pPr lvl="0"/>
            <a:r>
              <a:rPr lang="en-US"/>
              <a:t>Emphasis Text</a:t>
            </a:r>
          </a:p>
        </p:txBody>
      </p:sp>
      <p:sp>
        <p:nvSpPr>
          <p:cNvPr id="47" name="Text Placeholder 22"/>
          <p:cNvSpPr>
            <a:spLocks noGrp="1"/>
          </p:cNvSpPr>
          <p:nvPr>
            <p:ph type="body" sz="quarter" idx="29" hasCustomPrompt="1"/>
          </p:nvPr>
        </p:nvSpPr>
        <p:spPr>
          <a:xfrm>
            <a:off x="57819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48" name="Picture Placeholder 24"/>
          <p:cNvSpPr>
            <a:spLocks noGrp="1"/>
          </p:cNvSpPr>
          <p:nvPr>
            <p:ph type="pic" sz="quarter" idx="30" hasCustomPrompt="1"/>
          </p:nvPr>
        </p:nvSpPr>
        <p:spPr>
          <a:xfrm>
            <a:off x="661782"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49" name="Text Placeholder 22"/>
          <p:cNvSpPr>
            <a:spLocks noGrp="1"/>
          </p:cNvSpPr>
          <p:nvPr>
            <p:ph type="body" sz="quarter" idx="31" hasCustomPrompt="1"/>
          </p:nvPr>
        </p:nvSpPr>
        <p:spPr>
          <a:xfrm>
            <a:off x="228093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0" name="Picture Placeholder 24"/>
          <p:cNvSpPr>
            <a:spLocks noGrp="1"/>
          </p:cNvSpPr>
          <p:nvPr>
            <p:ph type="pic" sz="quarter" idx="32" hasCustomPrompt="1"/>
          </p:nvPr>
        </p:nvSpPr>
        <p:spPr>
          <a:xfrm>
            <a:off x="236452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1" name="Text Placeholder 22"/>
          <p:cNvSpPr>
            <a:spLocks noGrp="1"/>
          </p:cNvSpPr>
          <p:nvPr>
            <p:ph type="body" sz="quarter" idx="33" hasCustomPrompt="1"/>
          </p:nvPr>
        </p:nvSpPr>
        <p:spPr>
          <a:xfrm>
            <a:off x="4021307"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2" name="Picture Placeholder 24"/>
          <p:cNvSpPr>
            <a:spLocks noGrp="1"/>
          </p:cNvSpPr>
          <p:nvPr>
            <p:ph type="pic" sz="quarter" idx="34" hasCustomPrompt="1"/>
          </p:nvPr>
        </p:nvSpPr>
        <p:spPr>
          <a:xfrm>
            <a:off x="4104893"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3" name="Text Placeholder 22"/>
          <p:cNvSpPr>
            <a:spLocks noGrp="1"/>
          </p:cNvSpPr>
          <p:nvPr>
            <p:ph type="body" sz="quarter" idx="35" hasCustomPrompt="1"/>
          </p:nvPr>
        </p:nvSpPr>
        <p:spPr>
          <a:xfrm>
            <a:off x="5742864"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4" name="Picture Placeholder 24"/>
          <p:cNvSpPr>
            <a:spLocks noGrp="1"/>
          </p:cNvSpPr>
          <p:nvPr>
            <p:ph type="pic" sz="quarter" idx="36" hasCustomPrompt="1"/>
          </p:nvPr>
        </p:nvSpPr>
        <p:spPr>
          <a:xfrm>
            <a:off x="5826450" y="2392780"/>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55" name="Text Placeholder 22"/>
          <p:cNvSpPr>
            <a:spLocks noGrp="1"/>
          </p:cNvSpPr>
          <p:nvPr>
            <p:ph type="body" sz="quarter" idx="37" hasCustomPrompt="1"/>
          </p:nvPr>
        </p:nvSpPr>
        <p:spPr>
          <a:xfrm>
            <a:off x="7398566" y="2202356"/>
            <a:ext cx="1033272" cy="1032272"/>
          </a:xfrm>
          <a:prstGeom prst="rect">
            <a:avLst/>
          </a:prstGeom>
          <a:blipFill rotWithShape="1">
            <a:blip r:embed="rId2"/>
            <a:stretch>
              <a:fillRect/>
            </a:stretch>
          </a:blipFill>
        </p:spPr>
        <p:txBody>
          <a:bodyPr vert="horz" lIns="182880" tIns="182880" rIns="182880" bIns="182880" anchor="ctr" anchorCtr="0"/>
          <a:lstStyle>
            <a:lvl1pPr marL="0" indent="0" algn="ctr">
              <a:buNone/>
              <a:defRPr sz="100"/>
            </a:lvl1pPr>
          </a:lstStyle>
          <a:p>
            <a:pPr lvl="0"/>
            <a:r>
              <a:rPr lang="en-US"/>
              <a:t>1</a:t>
            </a:r>
          </a:p>
        </p:txBody>
      </p:sp>
      <p:sp>
        <p:nvSpPr>
          <p:cNvPr id="56" name="Picture Placeholder 24"/>
          <p:cNvSpPr>
            <a:spLocks noGrp="1"/>
          </p:cNvSpPr>
          <p:nvPr>
            <p:ph type="pic" sz="quarter" idx="38" hasCustomPrompt="1"/>
          </p:nvPr>
        </p:nvSpPr>
        <p:spPr>
          <a:xfrm>
            <a:off x="7482152" y="2398383"/>
            <a:ext cx="892175" cy="669131"/>
          </a:xfrm>
          <a:prstGeom prst="rect">
            <a:avLst/>
          </a:prstGeom>
        </p:spPr>
        <p:txBody>
          <a:bodyPr vert="horz"/>
          <a:lstStyle>
            <a:lvl1pPr marL="0" indent="0">
              <a:buNone/>
              <a:defRPr sz="1200">
                <a:solidFill>
                  <a:schemeClr val="bg1"/>
                </a:solidFill>
              </a:defRPr>
            </a:lvl1pPr>
          </a:lstStyle>
          <a:p>
            <a:r>
              <a:rPr lang="en-US"/>
              <a:t>Insert icon</a:t>
            </a:r>
          </a:p>
        </p:txBody>
      </p:sp>
      <p:sp>
        <p:nvSpPr>
          <p:cNvPr id="29" name="Title 1"/>
          <p:cNvSpPr>
            <a:spLocks noGrp="1"/>
          </p:cNvSpPr>
          <p:nvPr>
            <p:ph type="title" hasCustomPrompt="1"/>
          </p:nvPr>
        </p:nvSpPr>
        <p:spPr>
          <a:xfrm>
            <a:off x="457201" y="0"/>
            <a:ext cx="3211689" cy="1716880"/>
          </a:xfrm>
        </p:spPr>
        <p:txBody>
          <a:bodyPr/>
          <a:lstStyle/>
          <a:p>
            <a:pPr lvl="0"/>
            <a:r>
              <a:rPr lang="en-US"/>
              <a:t>Messaging + Blue Infographic Content</a:t>
            </a:r>
          </a:p>
        </p:txBody>
      </p:sp>
    </p:spTree>
    <p:extLst>
      <p:ext uri="{BB962C8B-B14F-4D97-AF65-F5344CB8AC3E}">
        <p14:creationId xmlns:p14="http://schemas.microsoft.com/office/powerpoint/2010/main" val="2699925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8080601"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2939635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chemeClr val="accent3"/>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2097266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Content - Simple - 2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2781259"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3575254" y="3292231"/>
            <a:ext cx="5106336" cy="1562804"/>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9" name="Text Placeholder 6"/>
          <p:cNvSpPr>
            <a:spLocks noGrp="1"/>
          </p:cNvSpPr>
          <p:nvPr>
            <p:ph type="body" sz="quarter" idx="13" hasCustomPrompt="1"/>
          </p:nvPr>
        </p:nvSpPr>
        <p:spPr>
          <a:xfrm>
            <a:off x="3575254" y="2969846"/>
            <a:ext cx="5106336" cy="263769"/>
          </a:xfrm>
          <a:prstGeom prst="rect">
            <a:avLst/>
          </a:prstGeom>
        </p:spPr>
        <p:txBody>
          <a:bodyPr vert="horz" lIns="0" tIns="0" rIns="0" bIns="0"/>
          <a:lstStyle>
            <a:lvl1pPr marL="0" indent="0">
              <a:buFont typeface="Arial"/>
              <a:buNone/>
              <a:defRPr sz="18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Additional Content Subtitle</a:t>
            </a:r>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spTree>
    <p:extLst>
      <p:ext uri="{BB962C8B-B14F-4D97-AF65-F5344CB8AC3E}">
        <p14:creationId xmlns:p14="http://schemas.microsoft.com/office/powerpoint/2010/main" val="33955132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 Simple - 3 column Horizont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2740819"/>
          </a:xfrm>
          <a:prstGeom prst="rect">
            <a:avLst/>
          </a:prstGeom>
          <a:solidFill>
            <a:schemeClr val="bg1">
              <a:lumMod val="85000"/>
            </a:schemeClr>
          </a:solidFill>
        </p:spPr>
        <p:txBody>
          <a:bodyPr vert="horz"/>
          <a:lstStyle>
            <a:lvl1pPr marL="0" marR="0" indent="0" algn="ctr" defTabSz="457200" rtl="0" eaLnBrk="1" fontAlgn="auto" latinLnBrk="0" hangingPunct="1">
              <a:lnSpc>
                <a:spcPct val="100000"/>
              </a:lnSpc>
              <a:spcBef>
                <a:spcPct val="20000"/>
              </a:spcBef>
              <a:spcAft>
                <a:spcPts val="0"/>
              </a:spcAft>
              <a:buClrTx/>
              <a:buSzTx/>
              <a:buFont typeface="Arial"/>
              <a:buNone/>
              <a:tabLst/>
              <a:defRPr sz="1400"/>
            </a:lvl1pPr>
          </a:lstStyle>
          <a:p>
            <a:r>
              <a:rPr lang="en-US"/>
              <a:t>Insert a large image here (10” wide x 5.63” high)</a:t>
            </a:r>
          </a:p>
          <a:p>
            <a:endParaRPr lang="en-US"/>
          </a:p>
        </p:txBody>
      </p:sp>
      <p:sp>
        <p:nvSpPr>
          <p:cNvPr id="7" name="Text Placeholder 6"/>
          <p:cNvSpPr>
            <a:spLocks noGrp="1"/>
          </p:cNvSpPr>
          <p:nvPr>
            <p:ph type="body" sz="quarter" idx="11" hasCustomPrompt="1"/>
          </p:nvPr>
        </p:nvSpPr>
        <p:spPr>
          <a:xfrm>
            <a:off x="455614" y="2969846"/>
            <a:ext cx="1677987" cy="1885188"/>
          </a:xfrm>
          <a:prstGeom prst="rect">
            <a:avLst/>
          </a:prstGeom>
        </p:spPr>
        <p:txBody>
          <a:bodyPr vert="horz" lIns="0" tIns="0" rIns="0" bIns="0"/>
          <a:lstStyle>
            <a:lvl1pPr marL="0" indent="0">
              <a:buNone/>
              <a:defRPr sz="20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Short slide summary</a:t>
            </a:r>
          </a:p>
        </p:txBody>
      </p:sp>
      <p:sp>
        <p:nvSpPr>
          <p:cNvPr id="8" name="Text Placeholder 6"/>
          <p:cNvSpPr>
            <a:spLocks noGrp="1"/>
          </p:cNvSpPr>
          <p:nvPr>
            <p:ph type="body" sz="quarter" idx="12" hasCustomPrompt="1"/>
          </p:nvPr>
        </p:nvSpPr>
        <p:spPr>
          <a:xfrm>
            <a:off x="270149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sp>
        <p:nvSpPr>
          <p:cNvPr id="10" name="Text Placeholder 7"/>
          <p:cNvSpPr>
            <a:spLocks noGrp="1"/>
          </p:cNvSpPr>
          <p:nvPr>
            <p:ph type="body" sz="quarter" idx="14" hasCustomPrompt="1"/>
          </p:nvPr>
        </p:nvSpPr>
        <p:spPr>
          <a:xfrm>
            <a:off x="0" y="2296466"/>
            <a:ext cx="6482080" cy="444353"/>
          </a:xfrm>
          <a:prstGeom prst="rect">
            <a:avLst/>
          </a:prstGeom>
          <a:solidFill>
            <a:srgbClr val="000000">
              <a:alpha val="80000"/>
            </a:srgbClr>
          </a:solidFill>
        </p:spPr>
        <p:txBody>
          <a:bodyPr vert="horz" wrap="none" lIns="457200" tIns="0" rIns="274320" bIns="91440" anchor="ctr" anchorCtr="0">
            <a:noAutofit/>
          </a:bodyPr>
          <a:lstStyle>
            <a:lvl1pPr marL="0" indent="0">
              <a:lnSpc>
                <a:spcPct val="110000"/>
              </a:lnSpc>
              <a:buNone/>
              <a:defRPr sz="3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Title: Content Slide</a:t>
            </a:r>
          </a:p>
        </p:txBody>
      </p:sp>
      <p:cxnSp>
        <p:nvCxnSpPr>
          <p:cNvPr id="3" name="Straight Connector 2"/>
          <p:cNvCxnSpPr/>
          <p:nvPr/>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
        <p:nvSpPr>
          <p:cNvPr id="11" name="Text Placeholder 6"/>
          <p:cNvSpPr>
            <a:spLocks noGrp="1"/>
          </p:cNvSpPr>
          <p:nvPr>
            <p:ph type="body" sz="quarter" idx="15" hasCustomPrompt="1"/>
          </p:nvPr>
        </p:nvSpPr>
        <p:spPr>
          <a:xfrm>
            <a:off x="5820614" y="2969846"/>
            <a:ext cx="2906826" cy="1885188"/>
          </a:xfrm>
          <a:prstGeom prst="rect">
            <a:avLst/>
          </a:prstGeom>
        </p:spPr>
        <p:txBody>
          <a:bodyPr vert="horz" lIns="0" tIns="0" rIns="0" bIns="0"/>
          <a:lstStyle>
            <a:lvl1pPr marL="285750" indent="-285750">
              <a:buFont typeface="Arial"/>
              <a:buChar char="•"/>
              <a:defRPr sz="1600" baseline="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Important point</a:t>
            </a:r>
          </a:p>
          <a:p>
            <a:pPr lvl="0"/>
            <a:r>
              <a:rPr lang="en-US"/>
              <a:t>Important point</a:t>
            </a:r>
          </a:p>
          <a:p>
            <a:pPr lvl="0"/>
            <a:r>
              <a:rPr lang="en-US"/>
              <a:t>Important point</a:t>
            </a:r>
          </a:p>
          <a:p>
            <a:pPr lvl="0"/>
            <a:endParaRPr lang="en-US"/>
          </a:p>
        </p:txBody>
      </p:sp>
      <p:cxnSp>
        <p:nvCxnSpPr>
          <p:cNvPr id="12" name="Straight Connector 11"/>
          <p:cNvCxnSpPr/>
          <p:nvPr userDrawn="1"/>
        </p:nvCxnSpPr>
        <p:spPr>
          <a:xfrm>
            <a:off x="2407920" y="2969846"/>
            <a:ext cx="0" cy="1885188"/>
          </a:xfrm>
          <a:prstGeom prst="line">
            <a:avLst/>
          </a:prstGeom>
          <a:ln>
            <a:solidFill>
              <a:srgbClr val="333333"/>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052539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Slide - heavy vertical - 1 photo">
    <p:spTree>
      <p:nvGrpSpPr>
        <p:cNvPr id="1" name=""/>
        <p:cNvGrpSpPr/>
        <p:nvPr/>
      </p:nvGrpSpPr>
      <p:grpSpPr>
        <a:xfrm>
          <a:off x="0" y="0"/>
          <a:ext cx="0" cy="0"/>
          <a:chOff x="0" y="0"/>
          <a:chExt cx="0" cy="0"/>
        </a:xfrm>
      </p:grpSpPr>
      <p:sp>
        <p:nvSpPr>
          <p:cNvPr id="4"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5"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0"/>
            <a:ext cx="4103687" cy="278130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6959319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927600" y="270710"/>
            <a:ext cx="3840104" cy="4582763"/>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
        <p:nvSpPr>
          <p:cNvPr id="8" name="Picture Placeholder 2"/>
          <p:cNvSpPr>
            <a:spLocks noGrp="1"/>
          </p:cNvSpPr>
          <p:nvPr>
            <p:ph type="pic" sz="quarter" idx="22" hasCustomPrompt="1"/>
          </p:nvPr>
        </p:nvSpPr>
        <p:spPr>
          <a:xfrm>
            <a:off x="468315"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3228193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Content Slide - heavy vertical - 1 photo">
    <p:spTree>
      <p:nvGrpSpPr>
        <p:cNvPr id="1" name=""/>
        <p:cNvGrpSpPr/>
        <p:nvPr/>
      </p:nvGrpSpPr>
      <p:grpSpPr>
        <a:xfrm>
          <a:off x="0" y="0"/>
          <a:ext cx="0" cy="0"/>
          <a:chOff x="0" y="0"/>
          <a:chExt cx="0" cy="0"/>
        </a:xfrm>
      </p:grpSpPr>
      <p:sp>
        <p:nvSpPr>
          <p:cNvPr id="5" name="Text Placeholder 27"/>
          <p:cNvSpPr>
            <a:spLocks noGrp="1"/>
          </p:cNvSpPr>
          <p:nvPr>
            <p:ph type="body" sz="quarter" idx="20" hasCustomPrompt="1"/>
          </p:nvPr>
        </p:nvSpPr>
        <p:spPr>
          <a:xfrm>
            <a:off x="460375" y="1600200"/>
            <a:ext cx="4093482" cy="3253273"/>
          </a:xfrm>
          <a:prstGeom prst="rect">
            <a:avLst/>
          </a:prstGeom>
        </p:spPr>
        <p:txBody>
          <a:bodyPr vert="horz" lIns="0" tIns="0" rIns="0" bIns="0" anchor="t" anchorCtr="0"/>
          <a:lstStyle>
            <a:lvl1pPr marL="0" marR="0" indent="0" algn="l" defTabSz="457200" rtl="0" eaLnBrk="1" fontAlgn="auto" latinLnBrk="0" hangingPunct="1">
              <a:lnSpc>
                <a:spcPct val="100000"/>
              </a:lnSpc>
              <a:spcBef>
                <a:spcPts val="1000"/>
              </a:spcBef>
              <a:spcAft>
                <a:spcPts val="0"/>
              </a:spcAft>
              <a:buClrTx/>
              <a:buSzTx/>
              <a:buFont typeface="Arial"/>
              <a:buNone/>
              <a:tabLst/>
              <a:defRPr sz="1800" baseline="0"/>
            </a:lvl1pPr>
          </a:lstStyle>
          <a:p>
            <a:pPr marL="0" marR="0" lvl="0" indent="0" algn="l" defTabSz="457200" rtl="0" eaLnBrk="1" fontAlgn="auto" latinLnBrk="0" hangingPunct="1">
              <a:lnSpc>
                <a:spcPct val="100000"/>
              </a:lnSpc>
              <a:spcBef>
                <a:spcPts val="1000"/>
              </a:spcBef>
              <a:spcAft>
                <a:spcPts val="0"/>
              </a:spcAft>
              <a:buClrTx/>
              <a:buSzTx/>
              <a:buFont typeface="Arial"/>
              <a:buNone/>
              <a:tabLst/>
              <a:defRPr/>
            </a:pPr>
            <a:r>
              <a:rPr lang="en-US"/>
              <a:t>Eos ipsum senserit erroribus ne, sit cu vero maluisset appellantur, per voluptatum repudiandae at. In eos odio torquatos, duo posse saepe vituperata ei, cu eum dissentiet interpretaris.</a:t>
            </a:r>
          </a:p>
          <a:p>
            <a:pPr lvl="0"/>
            <a:endParaRPr lang="en-US"/>
          </a:p>
        </p:txBody>
      </p:sp>
      <p:sp>
        <p:nvSpPr>
          <p:cNvPr id="8" name="Picture Placeholder 2"/>
          <p:cNvSpPr>
            <a:spLocks noGrp="1"/>
          </p:cNvSpPr>
          <p:nvPr>
            <p:ph type="pic" sz="quarter" idx="22" hasCustomPrompt="1"/>
          </p:nvPr>
        </p:nvSpPr>
        <p:spPr>
          <a:xfrm>
            <a:off x="4887538" y="1600200"/>
            <a:ext cx="4103687" cy="3253273"/>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Tree>
    <p:extLst>
      <p:ext uri="{BB962C8B-B14F-4D97-AF65-F5344CB8AC3E}">
        <p14:creationId xmlns:p14="http://schemas.microsoft.com/office/powerpoint/2010/main" val="18410705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Slide - heavy vertical - 2 photos">
    <p:spTree>
      <p:nvGrpSpPr>
        <p:cNvPr id="1" name=""/>
        <p:cNvGrpSpPr/>
        <p:nvPr/>
      </p:nvGrpSpPr>
      <p:grpSpPr>
        <a:xfrm>
          <a:off x="0" y="0"/>
          <a:ext cx="0" cy="0"/>
          <a:chOff x="0" y="0"/>
          <a:chExt cx="0" cy="0"/>
        </a:xfrm>
      </p:grpSpPr>
      <p:sp>
        <p:nvSpPr>
          <p:cNvPr id="7" name="Text Placeholder 29"/>
          <p:cNvSpPr>
            <a:spLocks noGrp="1"/>
          </p:cNvSpPr>
          <p:nvPr>
            <p:ph type="body" sz="quarter" idx="21" hasCustomPrompt="1"/>
          </p:nvPr>
        </p:nvSpPr>
        <p:spPr>
          <a:xfrm>
            <a:off x="468314" y="4585582"/>
            <a:ext cx="4103687" cy="267891"/>
          </a:xfrm>
          <a:prstGeom prst="rect">
            <a:avLst/>
          </a:prstGeom>
        </p:spPr>
        <p:txBody>
          <a:bodyPr vert="horz" lIns="0" tIns="0" rIns="0" bIns="0" anchor="ctr" anchorCtr="0"/>
          <a:lstStyle>
            <a:lvl1pPr marL="0" indent="0">
              <a:buNone/>
              <a:defRPr sz="1000"/>
            </a:lvl1pPr>
          </a:lstStyle>
          <a:p>
            <a:pPr lvl="0"/>
            <a:r>
              <a:rPr lang="en-US"/>
              <a:t>Data citation</a:t>
            </a:r>
          </a:p>
        </p:txBody>
      </p:sp>
      <p:sp>
        <p:nvSpPr>
          <p:cNvPr id="8" name="Picture Placeholder 2"/>
          <p:cNvSpPr>
            <a:spLocks noGrp="1"/>
          </p:cNvSpPr>
          <p:nvPr>
            <p:ph type="pic" sz="quarter" idx="22" hasCustomPrompt="1"/>
          </p:nvPr>
        </p:nvSpPr>
        <p:spPr>
          <a:xfrm>
            <a:off x="468315" y="16002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9" name="Picture Placeholder 2"/>
          <p:cNvSpPr>
            <a:spLocks noGrp="1"/>
          </p:cNvSpPr>
          <p:nvPr>
            <p:ph type="pic" sz="quarter" idx="23" hasCustomPrompt="1"/>
          </p:nvPr>
        </p:nvSpPr>
        <p:spPr>
          <a:xfrm>
            <a:off x="468315" y="3009901"/>
            <a:ext cx="4103687" cy="1333499"/>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a:p>
            <a:endParaRPr lang="en-US"/>
          </a:p>
        </p:txBody>
      </p:sp>
      <p:sp>
        <p:nvSpPr>
          <p:cNvPr id="12" name="Title 1"/>
          <p:cNvSpPr>
            <a:spLocks noGrp="1"/>
          </p:cNvSpPr>
          <p:nvPr>
            <p:ph type="title" hasCustomPrompt="1"/>
          </p:nvPr>
        </p:nvSpPr>
        <p:spPr>
          <a:xfrm>
            <a:off x="457201" y="1"/>
            <a:ext cx="4096657" cy="1458515"/>
          </a:xfrm>
        </p:spPr>
        <p:txBody>
          <a:bodyPr/>
          <a:lstStyle>
            <a:lvl1pPr marL="0" marR="0" indent="0" algn="ctr" defTabSz="457200" rtl="0" eaLnBrk="1" fontAlgn="auto" latinLnBrk="0" hangingPunct="1">
              <a:lnSpc>
                <a:spcPct val="90000"/>
              </a:lnSpc>
              <a:spcBef>
                <a:spcPct val="0"/>
              </a:spcBef>
              <a:spcAft>
                <a:spcPts val="0"/>
              </a:spcAft>
              <a:buClrTx/>
              <a:buSzTx/>
              <a:buFontTx/>
              <a:buNone/>
              <a:tabLst/>
              <a:defRPr/>
            </a:lvl1pPr>
          </a:lstStyle>
          <a:p>
            <a:pPr lvl="0"/>
            <a:r>
              <a:rPr lang="en-US"/>
              <a:t>Heavy Content Slide: Keep Title Concise</a:t>
            </a:r>
          </a:p>
        </p:txBody>
      </p:sp>
      <p:sp>
        <p:nvSpPr>
          <p:cNvPr id="10" name="Text Placeholder 27"/>
          <p:cNvSpPr>
            <a:spLocks noGrp="1"/>
          </p:cNvSpPr>
          <p:nvPr>
            <p:ph type="body" sz="quarter" idx="19" hasCustomPrompt="1"/>
          </p:nvPr>
        </p:nvSpPr>
        <p:spPr>
          <a:xfrm>
            <a:off x="4927600" y="434340"/>
            <a:ext cx="3840104" cy="694549"/>
          </a:xfrm>
          <a:prstGeom prst="rect">
            <a:avLst/>
          </a:prstGeom>
        </p:spPr>
        <p:txBody>
          <a:bodyPr vert="horz" lIns="0" tIns="0" rIns="0" bIns="0" anchor="b" anchorCtr="0"/>
          <a:lstStyle>
            <a:lvl1pPr marL="0" indent="0">
              <a:buNone/>
              <a:defRPr sz="2400" baseline="0"/>
            </a:lvl1pPr>
          </a:lstStyle>
          <a:p>
            <a:pPr lvl="0"/>
            <a:r>
              <a:rPr lang="en-US"/>
              <a:t>Subtitle: Keep Subtitle Concise Two Lines Maximum</a:t>
            </a:r>
          </a:p>
        </p:txBody>
      </p:sp>
      <p:sp>
        <p:nvSpPr>
          <p:cNvPr id="11" name="Text Placeholder 27"/>
          <p:cNvSpPr>
            <a:spLocks noGrp="1"/>
          </p:cNvSpPr>
          <p:nvPr>
            <p:ph type="body" sz="quarter" idx="20" hasCustomPrompt="1"/>
          </p:nvPr>
        </p:nvSpPr>
        <p:spPr>
          <a:xfrm>
            <a:off x="4927600" y="1335851"/>
            <a:ext cx="3840104" cy="3517621"/>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Te dicant debitis signiferumque est, at dicat aliquid adversarium nam. Cum quod nonumes eligendi ne, in vitae delicata quo. Id quando feugiat probatus duo. Eos ipsum senserit erroribus ne, sit cu vero maluisset appellantur, per voluptatum repudiandae at. In eos odio torquatos, duo posse saepe vituperata ei, cu eum dissentiet interpretaris</a:t>
            </a:r>
          </a:p>
        </p:txBody>
      </p:sp>
    </p:spTree>
    <p:extLst>
      <p:ext uri="{BB962C8B-B14F-4D97-AF65-F5344CB8AC3E}">
        <p14:creationId xmlns:p14="http://schemas.microsoft.com/office/powerpoint/2010/main" val="21276036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Multi-photo slide">
    <p:spTree>
      <p:nvGrpSpPr>
        <p:cNvPr id="1" name=""/>
        <p:cNvGrpSpPr/>
        <p:nvPr/>
      </p:nvGrpSpPr>
      <p:grpSpPr>
        <a:xfrm>
          <a:off x="0" y="0"/>
          <a:ext cx="0" cy="0"/>
          <a:chOff x="0" y="0"/>
          <a:chExt cx="0" cy="0"/>
        </a:xfrm>
      </p:grpSpPr>
      <p:sp>
        <p:nvSpPr>
          <p:cNvPr id="3" name="Text Placeholder 3"/>
          <p:cNvSpPr>
            <a:spLocks noGrp="1"/>
          </p:cNvSpPr>
          <p:nvPr>
            <p:ph type="body" sz="quarter" idx="10" hasCustomPrompt="1"/>
          </p:nvPr>
        </p:nvSpPr>
        <p:spPr>
          <a:xfrm>
            <a:off x="468313" y="0"/>
            <a:ext cx="4804728" cy="1216819"/>
          </a:xfrm>
          <a:prstGeom prst="rect">
            <a:avLst/>
          </a:prstGeom>
          <a:solidFill>
            <a:srgbClr val="282828"/>
          </a:solidFill>
          <a:ln>
            <a:noFill/>
          </a:ln>
          <a:effectLst/>
        </p:spPr>
        <p:txBody>
          <a:bodyPr vert="horz" lIns="182880" tIns="0" rIns="182880" bIns="0" anchor="ctr" anchorCtr="0"/>
          <a:lstStyle>
            <a:lvl1pPr marL="0" indent="0" algn="ctr">
              <a:lnSpc>
                <a:spcPct val="90000"/>
              </a:lnSpc>
              <a:buNone/>
              <a:defRPr sz="3000" baseline="0">
                <a:solidFill>
                  <a:schemeClr val="bg1"/>
                </a:solidFill>
              </a:defRPr>
            </a:lvl1pPr>
          </a:lstStyle>
          <a:p>
            <a:pPr lvl="0"/>
            <a:r>
              <a:rPr lang="en-US"/>
              <a:t>Photo Slide</a:t>
            </a:r>
          </a:p>
        </p:txBody>
      </p:sp>
      <p:sp>
        <p:nvSpPr>
          <p:cNvPr id="11" name="Text Placeholder 27"/>
          <p:cNvSpPr>
            <a:spLocks noGrp="1"/>
          </p:cNvSpPr>
          <p:nvPr>
            <p:ph type="body" sz="quarter" idx="20" hasCustomPrompt="1"/>
          </p:nvPr>
        </p:nvSpPr>
        <p:spPr>
          <a:xfrm>
            <a:off x="468313" y="4076700"/>
            <a:ext cx="4804728" cy="840647"/>
          </a:xfrm>
          <a:prstGeom prst="rect">
            <a:avLst/>
          </a:prstGeom>
        </p:spPr>
        <p:txBody>
          <a:bodyPr vert="horz" lIns="0" tIns="0" rIns="0" bIns="0" anchor="t" anchorCtr="0"/>
          <a:lstStyle>
            <a:lvl1pPr marL="0" indent="0">
              <a:spcBef>
                <a:spcPts val="1000"/>
              </a:spcBef>
              <a:buFont typeface="Arial"/>
              <a:buNone/>
              <a:defRPr sz="1800" baseline="0"/>
            </a:lvl1pPr>
          </a:lstStyle>
          <a:p>
            <a:pPr lvl="0"/>
            <a:r>
              <a:rPr lang="en-US"/>
              <a:t>Description of the photo/image</a:t>
            </a:r>
          </a:p>
        </p:txBody>
      </p:sp>
      <p:sp>
        <p:nvSpPr>
          <p:cNvPr id="10" name="Picture Placeholder 2"/>
          <p:cNvSpPr>
            <a:spLocks noGrp="1"/>
          </p:cNvSpPr>
          <p:nvPr>
            <p:ph type="pic" sz="quarter" idx="21" hasCustomPrompt="1"/>
          </p:nvPr>
        </p:nvSpPr>
        <p:spPr>
          <a:xfrm>
            <a:off x="468313" y="1412748"/>
            <a:ext cx="4800600" cy="2496312"/>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4" name="Picture Placeholder 2"/>
          <p:cNvSpPr>
            <a:spLocks noGrp="1"/>
          </p:cNvSpPr>
          <p:nvPr>
            <p:ph type="pic" sz="quarter" idx="22" hasCustomPrompt="1"/>
          </p:nvPr>
        </p:nvSpPr>
        <p:spPr>
          <a:xfrm>
            <a:off x="5541264" y="137160"/>
            <a:ext cx="3136392" cy="2269998"/>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
        <p:nvSpPr>
          <p:cNvPr id="15" name="Picture Placeholder 2"/>
          <p:cNvSpPr>
            <a:spLocks noGrp="1"/>
          </p:cNvSpPr>
          <p:nvPr>
            <p:ph type="pic" sz="quarter" idx="23" hasCustomPrompt="1"/>
          </p:nvPr>
        </p:nvSpPr>
        <p:spPr>
          <a:xfrm>
            <a:off x="5541264" y="2551176"/>
            <a:ext cx="3136392" cy="2366010"/>
          </a:xfrm>
          <a:prstGeom prst="rect">
            <a:avLst/>
          </a:prstGeom>
        </p:spPr>
        <p:txBody>
          <a:bodyPr vert="horz"/>
          <a:lstStyle>
            <a:lvl1pPr marL="0" marR="0" indent="0" algn="l" defTabSz="457200" rtl="0" eaLnBrk="1" fontAlgn="auto" latinLnBrk="0" hangingPunct="1">
              <a:lnSpc>
                <a:spcPct val="100000"/>
              </a:lnSpc>
              <a:spcBef>
                <a:spcPct val="20000"/>
              </a:spcBef>
              <a:spcAft>
                <a:spcPts val="0"/>
              </a:spcAft>
              <a:buClrTx/>
              <a:buSzTx/>
              <a:buFont typeface="Arial"/>
              <a:buNone/>
              <a:tabLst/>
              <a:defRPr sz="1200"/>
            </a:lvl1pPr>
          </a:lstStyle>
          <a:p>
            <a:r>
              <a:rPr lang="en-US"/>
              <a:t>Insert Photo</a:t>
            </a:r>
          </a:p>
        </p:txBody>
      </p:sp>
    </p:spTree>
    <p:extLst>
      <p:ext uri="{BB962C8B-B14F-4D97-AF65-F5344CB8AC3E}">
        <p14:creationId xmlns:p14="http://schemas.microsoft.com/office/powerpoint/2010/main" val="27469933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imple Slide 4">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Tree>
    <p:extLst>
      <p:ext uri="{BB962C8B-B14F-4D97-AF65-F5344CB8AC3E}">
        <p14:creationId xmlns:p14="http://schemas.microsoft.com/office/powerpoint/2010/main" val="31539182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imp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0"/>
            <a:ext cx="4123871" cy="93226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1101839"/>
            <a:ext cx="8371341" cy="3640251"/>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36520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mple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1" y="1"/>
            <a:ext cx="7323221" cy="651710"/>
          </a:xfrm>
          <a:prstGeom prst="rect">
            <a:avLst/>
          </a:prstGeom>
          <a:solidFill>
            <a:srgbClr val="282828"/>
          </a:solidFill>
        </p:spPr>
        <p:txBody>
          <a:bodyPr vert="horz" lIns="91440" tIns="91440" rIns="91440" bIns="91440" anchor="ctr" anchorCtr="0"/>
          <a:lstStyle>
            <a:lvl1pPr>
              <a:lnSpc>
                <a:spcPct val="90000"/>
              </a:lnSpc>
              <a:defRPr sz="3000">
                <a:solidFill>
                  <a:schemeClr val="bg1"/>
                </a:solidFill>
              </a:defRPr>
            </a:lvl1pPr>
          </a:lstStyle>
          <a:p>
            <a:r>
              <a:rPr lang="en-US"/>
              <a:t>Simple Slide</a:t>
            </a:r>
          </a:p>
        </p:txBody>
      </p:sp>
      <p:sp>
        <p:nvSpPr>
          <p:cNvPr id="8" name="Text Placeholder 7"/>
          <p:cNvSpPr>
            <a:spLocks noGrp="1"/>
          </p:cNvSpPr>
          <p:nvPr>
            <p:ph type="body" sz="quarter" idx="10"/>
          </p:nvPr>
        </p:nvSpPr>
        <p:spPr>
          <a:xfrm>
            <a:off x="446088" y="852237"/>
            <a:ext cx="8371341" cy="3889853"/>
          </a:xfrm>
          <a:prstGeom prst="rect">
            <a:avLst/>
          </a:prstGeom>
        </p:spPr>
        <p:txBody>
          <a:bodyPr vert="horz"/>
          <a:lstStyle>
            <a:lvl1pPr>
              <a:defRPr sz="2600"/>
            </a:lvl1pPr>
            <a:lvl2pPr>
              <a:defRPr sz="2400"/>
            </a:lvl2pPr>
            <a:lvl3pPr>
              <a:defRPr sz="2000"/>
            </a:lvl3pPr>
            <a:lvl4pPr>
              <a:defRPr sz="16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811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1">
                <a:solidFill>
                  <a:srgbClr val="333333"/>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3560214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pic>
        <p:nvPicPr>
          <p:cNvPr id="14" name="Picture 13" descr="iStock-505476426_FlareFre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51120"/>
          </a:xfrm>
          <a:prstGeom prst="rect">
            <a:avLst/>
          </a:prstGeom>
        </p:spPr>
      </p:pic>
      <p:sp>
        <p:nvSpPr>
          <p:cNvPr id="6" name="TextBox 5"/>
          <p:cNvSpPr txBox="1"/>
          <p:nvPr/>
        </p:nvSpPr>
        <p:spPr>
          <a:xfrm>
            <a:off x="359268" y="4132836"/>
            <a:ext cx="5074364" cy="400110"/>
          </a:xfrm>
          <a:prstGeom prst="rect">
            <a:avLst/>
          </a:prstGeom>
          <a:noFill/>
        </p:spPr>
        <p:txBody>
          <a:bodyPr wrap="square" tIns="45720" rtlCol="0" anchor="ctr">
            <a:spAutoFit/>
          </a:bodyPr>
          <a:lstStyle/>
          <a:p>
            <a:pPr>
              <a:spcBef>
                <a:spcPts val="1200"/>
              </a:spcBef>
              <a:spcAft>
                <a:spcPts val="600"/>
              </a:spcAft>
            </a:pPr>
            <a:r>
              <a:rPr lang="en-US" sz="1000" b="1" dirty="0">
                <a:solidFill>
                  <a:srgbClr val="FFFFFF"/>
                </a:solidFill>
              </a:rPr>
              <a:t>NREL is a national laboratory of the U.S. Department of Energy, Office of Energy Efficiency </a:t>
            </a:r>
            <a:br>
              <a:rPr lang="en-US" sz="1000" b="1" dirty="0">
                <a:solidFill>
                  <a:srgbClr val="FFFFFF"/>
                </a:solidFill>
              </a:rPr>
            </a:br>
            <a:r>
              <a:rPr lang="en-US" sz="1000" b="1" dirty="0">
                <a:solidFill>
                  <a:srgbClr val="FFFFFF"/>
                </a:solidFill>
              </a:rPr>
              <a:t>and Renewable Energy, operated by the Alliance for Sustainable Energy, LLC.</a:t>
            </a:r>
          </a:p>
        </p:txBody>
      </p:sp>
      <p:sp>
        <p:nvSpPr>
          <p:cNvPr id="10" name="TextBox 9"/>
          <p:cNvSpPr txBox="1"/>
          <p:nvPr userDrawn="1"/>
        </p:nvSpPr>
        <p:spPr>
          <a:xfrm>
            <a:off x="1" y="3563961"/>
            <a:ext cx="2116667" cy="392052"/>
          </a:xfrm>
          <a:prstGeom prst="rect">
            <a:avLst/>
          </a:prstGeom>
          <a:solidFill>
            <a:srgbClr val="000000">
              <a:alpha val="86000"/>
            </a:srgbClr>
          </a:solidFill>
        </p:spPr>
        <p:txBody>
          <a:bodyPr wrap="square" lIns="91440" tIns="45720" rIns="0" bIns="91440" rtlCol="0" anchor="ctr">
            <a:noAutofit/>
          </a:bodyPr>
          <a:lstStyle/>
          <a:p>
            <a:pPr algn="ctr">
              <a:spcBef>
                <a:spcPts val="1200"/>
              </a:spcBef>
              <a:spcAft>
                <a:spcPts val="600"/>
              </a:spcAft>
            </a:pPr>
            <a:r>
              <a:rPr lang="en-US" b="1" dirty="0">
                <a:solidFill>
                  <a:srgbClr val="FFFFFF"/>
                </a:solidFill>
              </a:rPr>
              <a:t>  www.nrel.gov</a:t>
            </a:r>
          </a:p>
        </p:txBody>
      </p:sp>
      <p:sp>
        <p:nvSpPr>
          <p:cNvPr id="15" name="Text Placeholder 14"/>
          <p:cNvSpPr>
            <a:spLocks noGrp="1"/>
          </p:cNvSpPr>
          <p:nvPr>
            <p:ph type="body" sz="quarter" idx="13" hasCustomPrompt="1"/>
          </p:nvPr>
        </p:nvSpPr>
        <p:spPr>
          <a:xfrm>
            <a:off x="467456" y="4688428"/>
            <a:ext cx="4015645" cy="190500"/>
          </a:xfrm>
        </p:spPr>
        <p:txBody>
          <a:bodyPr lIns="0" tIns="0" rIns="0" bIns="0" anchor="ctr" anchorCtr="0">
            <a:noAutofit/>
          </a:bodyPr>
          <a:lstStyle>
            <a:lvl1pPr marL="0" indent="0">
              <a:buNone/>
              <a:defRPr sz="1000">
                <a:solidFill>
                  <a:srgbClr val="FFFFFF"/>
                </a:solidFill>
              </a:defRPr>
            </a:lvl1pPr>
          </a:lstStyle>
          <a:p>
            <a:pPr lvl="0"/>
            <a:r>
              <a:rPr lang="en-US"/>
              <a:t>Publication number</a:t>
            </a:r>
          </a:p>
        </p:txBody>
      </p:sp>
      <p:sp>
        <p:nvSpPr>
          <p:cNvPr id="17" name="Text Placeholder 7"/>
          <p:cNvSpPr>
            <a:spLocks noGrp="1"/>
          </p:cNvSpPr>
          <p:nvPr>
            <p:ph type="body" sz="quarter" idx="14" hasCustomPrompt="1"/>
          </p:nvPr>
        </p:nvSpPr>
        <p:spPr>
          <a:xfrm>
            <a:off x="3948546" y="1698285"/>
            <a:ext cx="5195455" cy="759182"/>
          </a:xfrm>
          <a:prstGeom prst="rect">
            <a:avLst/>
          </a:prstGeom>
          <a:solidFill>
            <a:srgbClr val="000000">
              <a:alpha val="80000"/>
            </a:srgbClr>
          </a:solidFill>
        </p:spPr>
        <p:txBody>
          <a:bodyPr vert="horz" wrap="square" lIns="274320" tIns="0" rIns="457200" bIns="91440" anchor="ctr" anchorCtr="0">
            <a:spAutoFit/>
          </a:bodyPr>
          <a:lstStyle>
            <a:lvl1pPr marL="0" indent="0" algn="l">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Q&amp;A or Thank you</a:t>
            </a:r>
          </a:p>
        </p:txBody>
      </p:sp>
      <p:sp>
        <p:nvSpPr>
          <p:cNvPr id="16" name="Rectangle 15"/>
          <p:cNvSpPr/>
          <p:nvPr userDrawn="1"/>
        </p:nvSpPr>
        <p:spPr>
          <a:xfrm>
            <a:off x="5965653" y="4190139"/>
            <a:ext cx="2443102" cy="9651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8" name="Picture 17" descr="NREL_logo_2009_whit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244433" y="4427397"/>
            <a:ext cx="1893428" cy="503506"/>
          </a:xfrm>
          <a:prstGeom prst="rect">
            <a:avLst/>
          </a:prstGeom>
        </p:spPr>
      </p:pic>
    </p:spTree>
    <p:extLst>
      <p:ext uri="{BB962C8B-B14F-4D97-AF65-F5344CB8AC3E}">
        <p14:creationId xmlns:p14="http://schemas.microsoft.com/office/powerpoint/2010/main" val="1305154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1189214" y="1231821"/>
            <a:ext cx="4959350" cy="365522"/>
          </a:xfrm>
          <a:prstGeom prst="rect">
            <a:avLst/>
          </a:prstGeom>
        </p:spPr>
        <p:txBody>
          <a:bodyPr vert="horz" wrap="none" lIns="0" tIns="0" rIns="0" bIns="0" anchor="ctr" anchorCtr="0"/>
          <a:lstStyle>
            <a:lvl1pPr marL="0" indent="0">
              <a:buNone/>
              <a:defRPr sz="2400" b="0">
                <a:solidFill>
                  <a:schemeClr val="tx1">
                    <a:lumMod val="50000"/>
                    <a:lumOff val="50000"/>
                  </a:schemeClr>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8" name="Text Placeholder 6"/>
          <p:cNvSpPr>
            <a:spLocks noGrp="1"/>
          </p:cNvSpPr>
          <p:nvPr>
            <p:ph type="body" sz="quarter" idx="12" hasCustomPrompt="1"/>
          </p:nvPr>
        </p:nvSpPr>
        <p:spPr>
          <a:xfrm>
            <a:off x="1189214" y="1719739"/>
            <a:ext cx="4959350" cy="365522"/>
          </a:xfrm>
          <a:prstGeom prst="rect">
            <a:avLst/>
          </a:prstGeom>
        </p:spPr>
        <p:txBody>
          <a:bodyPr vert="horz" wrap="none" lIns="0" tIns="0" rIns="0" bIns="0" anchor="ctr" anchorCtr="0"/>
          <a:lstStyle>
            <a:lvl1pPr marL="0" indent="0">
              <a:buNone/>
              <a:defRPr sz="2400" b="1">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9" name="Text Placeholder 6"/>
          <p:cNvSpPr>
            <a:spLocks noGrp="1"/>
          </p:cNvSpPr>
          <p:nvPr>
            <p:ph type="body" sz="quarter" idx="13" hasCustomPrompt="1"/>
          </p:nvPr>
        </p:nvSpPr>
        <p:spPr>
          <a:xfrm>
            <a:off x="1189214" y="2207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0" name="Text Placeholder 6"/>
          <p:cNvSpPr>
            <a:spLocks noGrp="1"/>
          </p:cNvSpPr>
          <p:nvPr>
            <p:ph type="body" sz="quarter" idx="14" hasCustomPrompt="1"/>
          </p:nvPr>
        </p:nvSpPr>
        <p:spPr>
          <a:xfrm>
            <a:off x="1189214" y="267247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1" name="Text Placeholder 6"/>
          <p:cNvSpPr>
            <a:spLocks noGrp="1"/>
          </p:cNvSpPr>
          <p:nvPr>
            <p:ph type="body" sz="quarter" idx="15" hasCustomPrompt="1"/>
          </p:nvPr>
        </p:nvSpPr>
        <p:spPr>
          <a:xfrm>
            <a:off x="1189214" y="315253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2" name="Text Placeholder 6"/>
          <p:cNvSpPr>
            <a:spLocks noGrp="1"/>
          </p:cNvSpPr>
          <p:nvPr>
            <p:ph type="body" sz="quarter" idx="16" hasCustomPrompt="1"/>
          </p:nvPr>
        </p:nvSpPr>
        <p:spPr>
          <a:xfrm>
            <a:off x="1189214" y="363259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sp>
        <p:nvSpPr>
          <p:cNvPr id="13" name="Text Placeholder 6"/>
          <p:cNvSpPr>
            <a:spLocks noGrp="1"/>
          </p:cNvSpPr>
          <p:nvPr>
            <p:ph type="body" sz="quarter" idx="17" hasCustomPrompt="1"/>
          </p:nvPr>
        </p:nvSpPr>
        <p:spPr>
          <a:xfrm>
            <a:off x="1189214" y="4112657"/>
            <a:ext cx="4959350" cy="365522"/>
          </a:xfrm>
          <a:prstGeom prst="rect">
            <a:avLst/>
          </a:prstGeom>
        </p:spPr>
        <p:txBody>
          <a:bodyPr vert="horz" wrap="none" lIns="0" tIns="0" rIns="0" bIns="0" anchor="ctr" anchorCtr="0"/>
          <a:lstStyle>
            <a:lvl1pPr marL="0" indent="0">
              <a:buNone/>
              <a:defRPr sz="2400">
                <a:solidFill>
                  <a:srgbClr val="999999"/>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Section Name</a:t>
            </a:r>
          </a:p>
        </p:txBody>
      </p:sp>
      <p:cxnSp>
        <p:nvCxnSpPr>
          <p:cNvPr id="16" name="Straight Connector 15"/>
          <p:cNvCxnSpPr/>
          <p:nvPr/>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Text Placeholder 6"/>
          <p:cNvSpPr>
            <a:spLocks noGrp="1"/>
          </p:cNvSpPr>
          <p:nvPr>
            <p:ph type="body" sz="quarter" idx="18" hasCustomPrompt="1"/>
          </p:nvPr>
        </p:nvSpPr>
        <p:spPr>
          <a:xfrm>
            <a:off x="468314" y="1231821"/>
            <a:ext cx="608647" cy="365522"/>
          </a:xfrm>
          <a:prstGeom prst="rect">
            <a:avLst/>
          </a:prstGeom>
          <a:solidFill>
            <a:schemeClr val="bg1">
              <a:lumMod val="65000"/>
            </a:schemeClr>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1</a:t>
            </a:r>
          </a:p>
        </p:txBody>
      </p:sp>
      <p:cxnSp>
        <p:nvCxnSpPr>
          <p:cNvPr id="20" name="Straight Connector 19"/>
          <p:cNvCxnSpPr/>
          <p:nvPr/>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6"/>
          <p:cNvSpPr>
            <a:spLocks noGrp="1"/>
          </p:cNvSpPr>
          <p:nvPr>
            <p:ph type="body" sz="quarter" idx="19" hasCustomPrompt="1"/>
          </p:nvPr>
        </p:nvSpPr>
        <p:spPr>
          <a:xfrm>
            <a:off x="468314" y="1719739"/>
            <a:ext cx="608647" cy="365522"/>
          </a:xfrm>
          <a:prstGeom prst="rect">
            <a:avLst/>
          </a:prstGeom>
          <a:solidFill>
            <a:srgbClr val="F6A01A"/>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2</a:t>
            </a:r>
          </a:p>
        </p:txBody>
      </p:sp>
      <p:cxnSp>
        <p:nvCxnSpPr>
          <p:cNvPr id="22" name="Straight Connector 21"/>
          <p:cNvCxnSpPr/>
          <p:nvPr/>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ext Placeholder 6"/>
          <p:cNvSpPr>
            <a:spLocks noGrp="1"/>
          </p:cNvSpPr>
          <p:nvPr>
            <p:ph type="body" sz="quarter" idx="20" hasCustomPrompt="1"/>
          </p:nvPr>
        </p:nvSpPr>
        <p:spPr>
          <a:xfrm>
            <a:off x="468314" y="220765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3</a:t>
            </a:r>
          </a:p>
        </p:txBody>
      </p:sp>
      <p:cxnSp>
        <p:nvCxnSpPr>
          <p:cNvPr id="24" name="Straight Connector 23"/>
          <p:cNvCxnSpPr/>
          <p:nvPr/>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5" name="Text Placeholder 6"/>
          <p:cNvSpPr>
            <a:spLocks noGrp="1"/>
          </p:cNvSpPr>
          <p:nvPr>
            <p:ph type="body" sz="quarter" idx="21" hasCustomPrompt="1"/>
          </p:nvPr>
        </p:nvSpPr>
        <p:spPr>
          <a:xfrm>
            <a:off x="468314" y="267247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4</a:t>
            </a:r>
          </a:p>
        </p:txBody>
      </p:sp>
      <p:cxnSp>
        <p:nvCxnSpPr>
          <p:cNvPr id="26" name="Straight Connector 25"/>
          <p:cNvCxnSpPr/>
          <p:nvPr/>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7" name="Text Placeholder 6"/>
          <p:cNvSpPr>
            <a:spLocks noGrp="1"/>
          </p:cNvSpPr>
          <p:nvPr>
            <p:ph type="body" sz="quarter" idx="22" hasCustomPrompt="1"/>
          </p:nvPr>
        </p:nvSpPr>
        <p:spPr>
          <a:xfrm>
            <a:off x="468314" y="315253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5</a:t>
            </a:r>
          </a:p>
        </p:txBody>
      </p:sp>
      <p:cxnSp>
        <p:nvCxnSpPr>
          <p:cNvPr id="28" name="Straight Connector 27"/>
          <p:cNvCxnSpPr/>
          <p:nvPr/>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29" name="Text Placeholder 6"/>
          <p:cNvSpPr>
            <a:spLocks noGrp="1"/>
          </p:cNvSpPr>
          <p:nvPr>
            <p:ph type="body" sz="quarter" idx="23" hasCustomPrompt="1"/>
          </p:nvPr>
        </p:nvSpPr>
        <p:spPr>
          <a:xfrm>
            <a:off x="468314" y="3632597"/>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6</a:t>
            </a:r>
          </a:p>
        </p:txBody>
      </p:sp>
      <p:cxnSp>
        <p:nvCxnSpPr>
          <p:cNvPr id="30" name="Straight Connector 29"/>
          <p:cNvCxnSpPr/>
          <p:nvPr/>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Text Placeholder 6"/>
          <p:cNvSpPr>
            <a:spLocks noGrp="1"/>
          </p:cNvSpPr>
          <p:nvPr>
            <p:ph type="body" sz="quarter" idx="24" hasCustomPrompt="1"/>
          </p:nvPr>
        </p:nvSpPr>
        <p:spPr>
          <a:xfrm>
            <a:off x="468314" y="4121482"/>
            <a:ext cx="608647" cy="365522"/>
          </a:xfrm>
          <a:prstGeom prst="rect">
            <a:avLst/>
          </a:prstGeom>
          <a:solidFill>
            <a:srgbClr val="999999"/>
          </a:solidFill>
        </p:spPr>
        <p:txBody>
          <a:bodyPr vert="horz" lIns="0" tIns="0" rIns="0" bIns="0" anchor="ctr" anchorCtr="0"/>
          <a:lstStyle>
            <a:lvl1pPr marL="0" indent="0" algn="ctr">
              <a:buNone/>
              <a:defRPr sz="3000" b="1">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7</a:t>
            </a:r>
          </a:p>
        </p:txBody>
      </p:sp>
      <p:cxnSp>
        <p:nvCxnSpPr>
          <p:cNvPr id="33" name="Straight Connector 32"/>
          <p:cNvCxnSpPr/>
          <p:nvPr userDrawn="1"/>
        </p:nvCxnSpPr>
        <p:spPr>
          <a:xfrm>
            <a:off x="1189214" y="1597342"/>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1189214" y="2085260"/>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189214" y="257317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1189214" y="303799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189214" y="351805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userDrawn="1"/>
        </p:nvCxnSpPr>
        <p:spPr>
          <a:xfrm>
            <a:off x="1189214" y="3998119"/>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a:off x="1189214" y="4487003"/>
            <a:ext cx="4959350" cy="0"/>
          </a:xfrm>
          <a:prstGeom prst="line">
            <a:avLst/>
          </a:prstGeom>
          <a:ln w="12700" cmpd="sng">
            <a:solidFill>
              <a:schemeClr val="tx1">
                <a:lumMod val="25000"/>
                <a:lumOff val="75000"/>
              </a:schemeClr>
            </a:solidFill>
            <a:prstDash val="solid"/>
          </a:ln>
          <a:effectLst/>
        </p:spPr>
        <p:style>
          <a:lnRef idx="2">
            <a:schemeClr val="accent1"/>
          </a:lnRef>
          <a:fillRef idx="0">
            <a:schemeClr val="accent1"/>
          </a:fillRef>
          <a:effectRef idx="1">
            <a:schemeClr val="accent1"/>
          </a:effectRef>
          <a:fontRef idx="minor">
            <a:schemeClr val="tx1"/>
          </a:fontRef>
        </p:style>
      </p:cxnSp>
      <p:sp>
        <p:nvSpPr>
          <p:cNvPr id="41" name="Title 1"/>
          <p:cNvSpPr>
            <a:spLocks noGrp="1"/>
          </p:cNvSpPr>
          <p:nvPr>
            <p:ph type="title" hasCustomPrompt="1"/>
          </p:nvPr>
        </p:nvSpPr>
        <p:spPr>
          <a:xfrm>
            <a:off x="457201" y="-475"/>
            <a:ext cx="3211689" cy="960119"/>
          </a:xfrm>
        </p:spPr>
        <p:txBody>
          <a:bodyPr/>
          <a:lstStyle/>
          <a:p>
            <a:r>
              <a:rPr lang="en-US"/>
              <a:t>Contents</a:t>
            </a:r>
          </a:p>
        </p:txBody>
      </p:sp>
    </p:spTree>
    <p:extLst>
      <p:ext uri="{BB962C8B-B14F-4D97-AF65-F5344CB8AC3E}">
        <p14:creationId xmlns:p14="http://schemas.microsoft.com/office/powerpoint/2010/main" val="1274482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Key Messaging Slide 1">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0" y="1484751"/>
            <a:ext cx="5911604"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One </a:t>
            </a:r>
          </a:p>
        </p:txBody>
      </p:sp>
      <p:sp>
        <p:nvSpPr>
          <p:cNvPr id="11" name="Text Placeholder 7"/>
          <p:cNvSpPr>
            <a:spLocks noGrp="1"/>
          </p:cNvSpPr>
          <p:nvPr>
            <p:ph type="body" sz="quarter" idx="12" hasCustomPrompt="1"/>
          </p:nvPr>
        </p:nvSpPr>
        <p:spPr>
          <a:xfrm>
            <a:off x="0" y="2377103"/>
            <a:ext cx="4138032"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Middle Title</a:t>
            </a:r>
          </a:p>
        </p:txBody>
      </p:sp>
    </p:spTree>
    <p:extLst>
      <p:ext uri="{BB962C8B-B14F-4D97-AF65-F5344CB8AC3E}">
        <p14:creationId xmlns:p14="http://schemas.microsoft.com/office/powerpoint/2010/main" val="18161846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Key Messaging Slide 2">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rgbClr val="F2F2F2"/>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 y="3003162"/>
            <a:ext cx="5934397"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Two</a:t>
            </a:r>
          </a:p>
        </p:txBody>
      </p:sp>
      <p:sp>
        <p:nvSpPr>
          <p:cNvPr id="11" name="Text Placeholder 7"/>
          <p:cNvSpPr>
            <a:spLocks noGrp="1"/>
          </p:cNvSpPr>
          <p:nvPr>
            <p:ph type="body" sz="quarter" idx="12" hasCustomPrompt="1"/>
          </p:nvPr>
        </p:nvSpPr>
        <p:spPr>
          <a:xfrm>
            <a:off x="1" y="3894048"/>
            <a:ext cx="4224945" cy="759182"/>
          </a:xfrm>
          <a:prstGeom prst="rect">
            <a:avLst/>
          </a:prstGeom>
          <a:solidFill>
            <a:srgbClr val="000000">
              <a:alpha val="80000"/>
            </a:srgbClr>
          </a:solidFill>
        </p:spPr>
        <p:txBody>
          <a:bodyPr vert="horz" wrap="none" lIns="45720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Left Bottom Title</a:t>
            </a:r>
          </a:p>
        </p:txBody>
      </p:sp>
    </p:spTree>
    <p:extLst>
      <p:ext uri="{BB962C8B-B14F-4D97-AF65-F5344CB8AC3E}">
        <p14:creationId xmlns:p14="http://schemas.microsoft.com/office/powerpoint/2010/main" val="1526233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Messaging Slide 3">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980898"/>
            <a:ext cx="6071333"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Three</a:t>
            </a:r>
          </a:p>
        </p:txBody>
      </p:sp>
      <p:sp>
        <p:nvSpPr>
          <p:cNvPr id="11" name="Text Placeholder 7"/>
          <p:cNvSpPr>
            <a:spLocks noGrp="1"/>
          </p:cNvSpPr>
          <p:nvPr>
            <p:ph type="body" sz="quarter" idx="12" hasCustomPrompt="1"/>
          </p:nvPr>
        </p:nvSpPr>
        <p:spPr>
          <a:xfrm>
            <a:off x="1646297" y="1873250"/>
            <a:ext cx="4417235"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baseline="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Top Title</a:t>
            </a:r>
          </a:p>
        </p:txBody>
      </p:sp>
    </p:spTree>
    <p:extLst>
      <p:ext uri="{BB962C8B-B14F-4D97-AF65-F5344CB8AC3E}">
        <p14:creationId xmlns:p14="http://schemas.microsoft.com/office/powerpoint/2010/main" val="2353544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ey Messaging Slide 4">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1646297" y="2895305"/>
            <a:ext cx="5817107"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Four</a:t>
            </a:r>
          </a:p>
        </p:txBody>
      </p:sp>
      <p:sp>
        <p:nvSpPr>
          <p:cNvPr id="11" name="Text Placeholder 7"/>
          <p:cNvSpPr>
            <a:spLocks noGrp="1"/>
          </p:cNvSpPr>
          <p:nvPr>
            <p:ph type="body" sz="quarter" idx="12" hasCustomPrompt="1"/>
          </p:nvPr>
        </p:nvSpPr>
        <p:spPr>
          <a:xfrm>
            <a:off x="1646296" y="3778250"/>
            <a:ext cx="5182418" cy="759182"/>
          </a:xfrm>
          <a:prstGeom prst="rect">
            <a:avLst/>
          </a:prstGeom>
          <a:solidFill>
            <a:srgbClr val="000000">
              <a:alpha val="80000"/>
            </a:srgbClr>
          </a:solidFill>
        </p:spPr>
        <p:txBody>
          <a:bodyPr vert="horz" wrap="none" lIns="274320" tIns="0" rIns="274320" bIns="91440" anchor="ctr" anchorCtr="0">
            <a:spAutoFit/>
          </a:bodyPr>
          <a:lstStyle>
            <a:lvl1pPr marL="0" indent="0">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Centered Bottom Title</a:t>
            </a:r>
          </a:p>
        </p:txBody>
      </p:sp>
    </p:spTree>
    <p:extLst>
      <p:ext uri="{BB962C8B-B14F-4D97-AF65-F5344CB8AC3E}">
        <p14:creationId xmlns:p14="http://schemas.microsoft.com/office/powerpoint/2010/main" val="285056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Key Messaging Slide 5">
    <p:spTree>
      <p:nvGrpSpPr>
        <p:cNvPr id="1" name=""/>
        <p:cNvGrpSpPr/>
        <p:nvPr/>
      </p:nvGrpSpPr>
      <p:grpSpPr>
        <a:xfrm>
          <a:off x="0" y="0"/>
          <a:ext cx="0" cy="0"/>
          <a:chOff x="0" y="0"/>
          <a:chExt cx="0" cy="0"/>
        </a:xfrm>
      </p:grpSpPr>
      <p:sp>
        <p:nvSpPr>
          <p:cNvPr id="10" name="Picture Placeholder 9"/>
          <p:cNvSpPr>
            <a:spLocks noGrp="1"/>
          </p:cNvSpPr>
          <p:nvPr>
            <p:ph type="pic" sz="quarter" idx="11" hasCustomPrompt="1"/>
          </p:nvPr>
        </p:nvSpPr>
        <p:spPr>
          <a:xfrm>
            <a:off x="0" y="0"/>
            <a:ext cx="9144000" cy="5143500"/>
          </a:xfrm>
          <a:prstGeom prst="rect">
            <a:avLst/>
          </a:prstGeom>
          <a:solidFill>
            <a:schemeClr val="bg1">
              <a:lumMod val="95000"/>
            </a:schemeClr>
          </a:solidFill>
        </p:spPr>
        <p:txBody>
          <a:bodyPr vert="horz"/>
          <a:lstStyle>
            <a:lvl1pPr marL="0" indent="0" algn="ctr">
              <a:buNone/>
              <a:defRPr/>
            </a:lvl1pPr>
          </a:lstStyle>
          <a:p>
            <a:r>
              <a:rPr lang="en-US"/>
              <a:t>Insert a large image here</a:t>
            </a:r>
          </a:p>
        </p:txBody>
      </p:sp>
      <p:sp>
        <p:nvSpPr>
          <p:cNvPr id="8" name="Text Placeholder 7"/>
          <p:cNvSpPr>
            <a:spLocks noGrp="1"/>
          </p:cNvSpPr>
          <p:nvPr>
            <p:ph type="body" sz="quarter" idx="10" hasCustomPrompt="1"/>
          </p:nvPr>
        </p:nvSpPr>
        <p:spPr>
          <a:xfrm>
            <a:off x="3256442" y="2992288"/>
            <a:ext cx="5887559"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Key Messaging Slide Five</a:t>
            </a:r>
          </a:p>
        </p:txBody>
      </p:sp>
      <p:sp>
        <p:nvSpPr>
          <p:cNvPr id="11" name="Text Placeholder 7"/>
          <p:cNvSpPr>
            <a:spLocks noGrp="1"/>
          </p:cNvSpPr>
          <p:nvPr>
            <p:ph type="body" sz="quarter" idx="12" hasCustomPrompt="1"/>
          </p:nvPr>
        </p:nvSpPr>
        <p:spPr>
          <a:xfrm>
            <a:off x="4626758" y="3894048"/>
            <a:ext cx="4517242" cy="759182"/>
          </a:xfrm>
          <a:prstGeom prst="rect">
            <a:avLst/>
          </a:prstGeom>
          <a:solidFill>
            <a:srgbClr val="000000">
              <a:alpha val="80000"/>
            </a:srgbClr>
          </a:solidFill>
        </p:spPr>
        <p:txBody>
          <a:bodyPr vert="horz" wrap="none" lIns="274320" tIns="0" rIns="457200" bIns="91440" anchor="ctr" anchorCtr="0">
            <a:spAutoFit/>
          </a:bodyPr>
          <a:lstStyle>
            <a:lvl1pPr marL="0" indent="0" algn="r">
              <a:lnSpc>
                <a:spcPct val="110000"/>
              </a:lnSpc>
              <a:buNone/>
              <a:defRPr sz="4000">
                <a:solidFill>
                  <a:schemeClr val="bg1"/>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a:t>Right Bottom Title</a:t>
            </a:r>
          </a:p>
        </p:txBody>
      </p:sp>
    </p:spTree>
    <p:extLst>
      <p:ext uri="{BB962C8B-B14F-4D97-AF65-F5344CB8AC3E}">
        <p14:creationId xmlns:p14="http://schemas.microsoft.com/office/powerpoint/2010/main" val="4255101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p:cNvSpPr txBox="1"/>
          <p:nvPr/>
        </p:nvSpPr>
        <p:spPr>
          <a:xfrm>
            <a:off x="4946038" y="4991101"/>
            <a:ext cx="4045186" cy="80792"/>
          </a:xfrm>
          <a:prstGeom prst="rect">
            <a:avLst/>
          </a:prstGeom>
          <a:noFill/>
        </p:spPr>
        <p:txBody>
          <a:bodyPr wrap="square" lIns="0" tIns="0" rIns="0" bIns="0" rtlCol="0" anchor="ctr" anchorCtr="0">
            <a:noAutofit/>
          </a:bodyPr>
          <a:lstStyle/>
          <a:p>
            <a:pPr algn="r"/>
            <a:r>
              <a:rPr lang="en-US" sz="700"/>
              <a:t>NREL</a:t>
            </a:r>
            <a:r>
              <a:rPr lang="en-US" sz="700" baseline="0"/>
              <a:t>    </a:t>
            </a:r>
            <a:r>
              <a:rPr lang="en-US" sz="700"/>
              <a:t>|    </a:t>
            </a:r>
            <a:fld id="{BFD71CF8-5198-8441-A7C0-DC22FD64CBE4}" type="slidenum">
              <a:rPr lang="en-US" sz="700"/>
              <a:t>‹#›</a:t>
            </a:fld>
            <a:endParaRPr lang="en-US" sz="700"/>
          </a:p>
        </p:txBody>
      </p:sp>
      <p:sp>
        <p:nvSpPr>
          <p:cNvPr id="2" name="Title Placeholder 1"/>
          <p:cNvSpPr>
            <a:spLocks noGrp="1"/>
          </p:cNvSpPr>
          <p:nvPr>
            <p:ph type="title"/>
          </p:nvPr>
        </p:nvSpPr>
        <p:spPr>
          <a:xfrm>
            <a:off x="457201" y="2"/>
            <a:ext cx="4096657" cy="932258"/>
          </a:xfrm>
          <a:prstGeom prst="rect">
            <a:avLst/>
          </a:prstGeom>
          <a:solidFill>
            <a:srgbClr val="282828"/>
          </a:solidFill>
        </p:spPr>
        <p:txBody>
          <a:bodyPr vert="horz" lIns="274320" tIns="0" rIns="274320" bIns="0" rtlCol="0" anchor="ctr">
            <a:noAutofit/>
          </a:bodyPr>
          <a:lstStyle/>
          <a:p>
            <a:r>
              <a:rPr lang="en-US" dirty="0"/>
              <a:t>Click to edit Master title style</a:t>
            </a:r>
          </a:p>
        </p:txBody>
      </p:sp>
      <p:sp>
        <p:nvSpPr>
          <p:cNvPr id="3" name="Text Placeholder 2"/>
          <p:cNvSpPr>
            <a:spLocks noGrp="1"/>
          </p:cNvSpPr>
          <p:nvPr>
            <p:ph type="body" idx="1"/>
          </p:nvPr>
        </p:nvSpPr>
        <p:spPr>
          <a:xfrm>
            <a:off x="457200" y="1028700"/>
            <a:ext cx="8229600"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3038922"/>
      </p:ext>
    </p:extLst>
  </p:cSld>
  <p:clrMap bg1="lt1" tx1="dk1" bg2="lt2" tx2="dk2" accent1="accent1" accent2="accent2" accent3="accent3" accent4="accent4" accent5="accent5" accent6="accent6" hlink="hlink" folHlink="folHlink"/>
  <p:sldLayoutIdLst>
    <p:sldLayoutId id="2147483795" r:id="rId1"/>
    <p:sldLayoutId id="2147483732" r:id="rId2"/>
    <p:sldLayoutId id="2147483733" r:id="rId3"/>
    <p:sldLayoutId id="2147483734"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9" r:id="rId13"/>
    <p:sldLayoutId id="2147483751" r:id="rId14"/>
    <p:sldLayoutId id="2147483754" r:id="rId15"/>
    <p:sldLayoutId id="2147483755" r:id="rId16"/>
    <p:sldLayoutId id="2147483761" r:id="rId17"/>
    <p:sldLayoutId id="2147483765" r:id="rId18"/>
    <p:sldLayoutId id="2147483770" r:id="rId19"/>
    <p:sldLayoutId id="2147483772" r:id="rId20"/>
    <p:sldLayoutId id="2147483774" r:id="rId21"/>
    <p:sldLayoutId id="2147483776" r:id="rId22"/>
    <p:sldLayoutId id="2147483784" r:id="rId23"/>
    <p:sldLayoutId id="2147483785" r:id="rId24"/>
    <p:sldLayoutId id="2147483777" r:id="rId25"/>
    <p:sldLayoutId id="2147483779" r:id="rId26"/>
    <p:sldLayoutId id="2147483792" r:id="rId27"/>
    <p:sldLayoutId id="2147483780" r:id="rId28"/>
    <p:sldLayoutId id="2147483786" r:id="rId29"/>
    <p:sldLayoutId id="2147483832" r:id="rId30"/>
  </p:sldLayoutIdLst>
  <p:txStyles>
    <p:titleStyle>
      <a:lvl1pPr algn="ctr" defTabSz="457200" rtl="0" eaLnBrk="1" latinLnBrk="0" hangingPunct="1">
        <a:lnSpc>
          <a:spcPct val="90000"/>
        </a:lnSpc>
        <a:spcBef>
          <a:spcPct val="0"/>
        </a:spcBef>
        <a:buNone/>
        <a:defRPr sz="30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2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mailto:HPC-Help@nrel.gov" TargetMode="Externa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9.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www.nrel.gov/hpc/eagle-running-jobs.html" TargetMode="External"/><Relationship Id="rId2" Type="http://schemas.openxmlformats.org/officeDocument/2006/relationships/hyperlink" Target="https://www.nrel.gov/hpc/training.html" TargetMode="Externa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hyperlink" Target="https://www.nrel.gov/hpc/eagle-transitioning-from-peregrine.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nrel.gov/hpc/eagle-job-partitions-scheduling.html" TargetMode="External"/><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HPC-Help@nrel.gov" TargetMode="External"/><Relationship Id="rId2" Type="http://schemas.openxmlformats.org/officeDocument/2006/relationships/notesSlide" Target="../notesSlides/notesSlide13.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29.xml.rels><?xml version="1.0" encoding="UTF-8" standalone="yes"?>
<Relationships xmlns="http://schemas.openxmlformats.org/package/2006/relationships"><Relationship Id="rId2" Type="http://schemas.openxmlformats.org/officeDocument/2006/relationships/hyperlink" Target="mailto:HPC-Tickets@nrel.gov" TargetMode="Externa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nrel.gov/hpc/eagle-software-fastx.html" TargetMode="External"/><Relationship Id="rId1" Type="http://schemas.openxmlformats.org/officeDocument/2006/relationships/slideLayout" Target="../slideLayouts/slideLayout2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433104" y="1156205"/>
            <a:ext cx="4710896" cy="1551617"/>
          </a:xfrm>
        </p:spPr>
        <p:txBody>
          <a:bodyPr/>
          <a:lstStyle/>
          <a:p>
            <a:r>
              <a:rPr lang="en-US" dirty="0"/>
              <a:t>    Transitioning from</a:t>
            </a:r>
            <a:br>
              <a:rPr lang="en-US" dirty="0"/>
            </a:br>
            <a:r>
              <a:rPr lang="en-US" dirty="0"/>
              <a:t>    Peregrine to Eagle</a:t>
            </a:r>
          </a:p>
        </p:txBody>
      </p:sp>
      <p:sp>
        <p:nvSpPr>
          <p:cNvPr id="2" name="Text Placeholder 1"/>
          <p:cNvSpPr>
            <a:spLocks noGrp="1"/>
          </p:cNvSpPr>
          <p:nvPr>
            <p:ph type="body" sz="quarter" idx="11"/>
          </p:nvPr>
        </p:nvSpPr>
        <p:spPr>
          <a:xfrm>
            <a:off x="4433104" y="2997691"/>
            <a:ext cx="4710896" cy="736059"/>
          </a:xfrm>
        </p:spPr>
        <p:txBody>
          <a:bodyPr>
            <a:normAutofit/>
          </a:bodyPr>
          <a:lstStyle/>
          <a:p>
            <a:r>
              <a:rPr lang="en-US" dirty="0"/>
              <a:t>HPC Operations</a:t>
            </a:r>
          </a:p>
        </p:txBody>
      </p:sp>
      <p:sp>
        <p:nvSpPr>
          <p:cNvPr id="3" name="Text Placeholder 2"/>
          <p:cNvSpPr>
            <a:spLocks noGrp="1"/>
          </p:cNvSpPr>
          <p:nvPr>
            <p:ph type="body" sz="quarter" idx="12"/>
          </p:nvPr>
        </p:nvSpPr>
        <p:spPr>
          <a:xfrm>
            <a:off x="4433104" y="3826776"/>
            <a:ext cx="4710896" cy="321038"/>
          </a:xfrm>
        </p:spPr>
        <p:txBody>
          <a:bodyPr/>
          <a:lstStyle/>
          <a:p>
            <a:r>
              <a:rPr lang="en-US" dirty="0"/>
              <a:t> January 2019</a:t>
            </a:r>
          </a:p>
        </p:txBody>
      </p:sp>
    </p:spTree>
    <p:extLst>
      <p:ext uri="{BB962C8B-B14F-4D97-AF65-F5344CB8AC3E}">
        <p14:creationId xmlns:p14="http://schemas.microsoft.com/office/powerpoint/2010/main" val="42909492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Eagle Filesystem</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p:txBody>
          <a:bodyPr/>
          <a:lstStyle/>
          <a:p>
            <a:r>
              <a:rPr lang="en-US" dirty="0"/>
              <a:t>Eagle has modern storage hardware and will not share filesystems with Peregrine, except Mass Storage </a:t>
            </a:r>
            <a:r>
              <a:rPr lang="en-US" sz="2400" i="1" dirty="0"/>
              <a:t>(</a:t>
            </a:r>
            <a:r>
              <a:rPr lang="en-US" sz="2000" i="1" dirty="0">
                <a:latin typeface="Menlo" panose="020B0609030804020204" pitchFamily="49" charset="0"/>
                <a:ea typeface="Menlo" panose="020B0609030804020204" pitchFamily="49" charset="0"/>
                <a:cs typeface="Menlo" panose="020B0609030804020204" pitchFamily="49" charset="0"/>
              </a:rPr>
              <a:t>/</a:t>
            </a:r>
            <a:r>
              <a:rPr lang="en-US" sz="2000" i="1" dirty="0" err="1">
                <a:latin typeface="Menlo" panose="020B0609030804020204" pitchFamily="49" charset="0"/>
                <a:ea typeface="Menlo" panose="020B0609030804020204" pitchFamily="49" charset="0"/>
                <a:cs typeface="Menlo" panose="020B0609030804020204" pitchFamily="49" charset="0"/>
              </a:rPr>
              <a:t>mss</a:t>
            </a:r>
            <a:r>
              <a:rPr lang="en-US" sz="2400" i="1" dirty="0"/>
              <a:t>).</a:t>
            </a:r>
            <a:br>
              <a:rPr lang="en-US" dirty="0"/>
            </a:br>
            <a:r>
              <a:rPr lang="en-US" dirty="0"/>
              <a:t>Users need to copy files they want from Peregrine over.</a:t>
            </a:r>
          </a:p>
          <a:p>
            <a:pPr>
              <a:spcBef>
                <a:spcPts val="1224"/>
              </a:spcBef>
            </a:pPr>
            <a:r>
              <a:rPr lang="en-US" dirty="0"/>
              <a:t>Eagle features a new </a:t>
            </a:r>
            <a:r>
              <a:rPr lang="en-US" sz="2000" i="1" dirty="0">
                <a:latin typeface="Menlo" panose="020B0609030804020204" pitchFamily="49" charset="0"/>
                <a:ea typeface="Menlo" panose="020B0609030804020204" pitchFamily="49" charset="0"/>
                <a:cs typeface="Menlo" panose="020B0609030804020204" pitchFamily="49" charset="0"/>
              </a:rPr>
              <a:t>/shared-projects</a:t>
            </a:r>
            <a:r>
              <a:rPr lang="en-US" dirty="0"/>
              <a:t> mountpoint, allowing mutual access to users of differing projects. If interested, please send a request to </a:t>
            </a:r>
            <a:r>
              <a:rPr lang="en-US" dirty="0">
                <a:hlinkClick r:id="rId2"/>
              </a:rPr>
              <a:t>HPC-Help@nrel.gov</a:t>
            </a:r>
            <a:r>
              <a:rPr lang="en-US" dirty="0"/>
              <a:t> specifying a desired directory name, list of users who may access, and the user who will administrate the directory.</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714769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Small Batches (&lt;10GB)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9" y="852237"/>
            <a:ext cx="7323222" cy="3889853"/>
          </a:xfrm>
        </p:spPr>
        <p:txBody>
          <a:bodyPr/>
          <a:lstStyle/>
          <a:p>
            <a:pPr marL="0" indent="0">
              <a:buNone/>
            </a:pPr>
            <a:r>
              <a:rPr lang="en-US" sz="2800" dirty="0"/>
              <a:t>The commonly used network transfer commands </a:t>
            </a:r>
            <a:r>
              <a:rPr lang="en-US" sz="24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scp</a:t>
            </a:r>
            <a:r>
              <a:rPr lang="en-US" sz="2800" dirty="0">
                <a:solidFill>
                  <a:schemeClr val="accent1">
                    <a:lumMod val="60000"/>
                    <a:lumOff val="40000"/>
                  </a:schemeClr>
                </a:solidFill>
              </a:rPr>
              <a:t> </a:t>
            </a:r>
            <a:r>
              <a:rPr lang="en-US" sz="2800" dirty="0"/>
              <a:t>and </a:t>
            </a:r>
            <a:r>
              <a:rPr lang="en-US" sz="2400" dirty="0" err="1">
                <a:solidFill>
                  <a:srgbClr val="F6A01A">
                    <a:lumMod val="75000"/>
                  </a:srgbClr>
                </a:solidFill>
                <a:latin typeface="Menlo" panose="020B0609030804020204" pitchFamily="49" charset="0"/>
                <a:ea typeface="Menlo" panose="020B0609030804020204" pitchFamily="49" charset="0"/>
                <a:cs typeface="Menlo" panose="020B0609030804020204" pitchFamily="49" charset="0"/>
              </a:rPr>
              <a:t>rsync</a:t>
            </a:r>
            <a:r>
              <a:rPr lang="en-US" sz="2800" dirty="0"/>
              <a:t> are most practical in this case.</a:t>
            </a:r>
          </a:p>
          <a:p>
            <a:pPr marL="0" indent="0">
              <a:buNone/>
            </a:pPr>
            <a:endParaRPr lang="en-US" sz="2800" dirty="0"/>
          </a:p>
          <a:p>
            <a:pPr marL="0" indent="0">
              <a:buNone/>
            </a:pPr>
            <a:endParaRPr lang="en-US" sz="2800" dirty="0"/>
          </a:p>
          <a:p>
            <a:pPr marL="0" indent="0">
              <a:buNone/>
            </a:pPr>
            <a:endParaRPr lang="en-US" sz="2800" i="1" dirty="0"/>
          </a:p>
          <a:p>
            <a:pPr marL="0" indent="0">
              <a:buNone/>
            </a:pPr>
            <a:r>
              <a:rPr lang="en-US" sz="2800" i="1" dirty="0"/>
              <a:t>The benefits of bandwidth parallelization in more sophisticated transfer technologies mentioned in the next slide are not noticeable at this scale.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28059DEC-C1B1-B347-9D62-F636137FD75D}"/>
              </a:ext>
            </a:extLst>
          </p:cNvPr>
          <p:cNvSpPr txBox="1"/>
          <p:nvPr/>
        </p:nvSpPr>
        <p:spPr>
          <a:xfrm>
            <a:off x="457201" y="1993326"/>
            <a:ext cx="7323221" cy="732115"/>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20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Copy a small file from Peregrine to Eagle</a:t>
            </a:r>
            <a:endParaRPr lang="en-US" sz="2000" dirty="0">
              <a:latin typeface="Menlo" panose="020B0609030804020204" pitchFamily="49" charset="0"/>
              <a:ea typeface="Menlo" panose="020B0609030804020204" pitchFamily="49" charset="0"/>
              <a:cs typeface="Menlo" panose="020B0609030804020204" pitchFamily="49" charset="0"/>
            </a:endParaRPr>
          </a:p>
          <a:p>
            <a:r>
              <a:rPr lang="en-US" sz="2000" dirty="0">
                <a:latin typeface="Menlo" panose="020B0609030804020204" pitchFamily="49" charset="0"/>
                <a:ea typeface="Menlo" panose="020B0609030804020204" pitchFamily="49" charset="0"/>
                <a:cs typeface="Menlo" panose="020B0609030804020204" pitchFamily="49" charset="0"/>
              </a:rPr>
              <a:t>$ </a:t>
            </a:r>
            <a:r>
              <a:rPr lang="en-US" sz="2000" dirty="0" err="1">
                <a:latin typeface="Menlo" panose="020B0609030804020204" pitchFamily="49" charset="0"/>
                <a:ea typeface="Menlo" panose="020B0609030804020204" pitchFamily="49" charset="0"/>
                <a:cs typeface="Menlo" panose="020B0609030804020204" pitchFamily="49" charset="0"/>
              </a:rPr>
              <a:t>scp</a:t>
            </a:r>
            <a:r>
              <a:rPr lang="en-US" sz="2000" dirty="0">
                <a:latin typeface="Menlo" panose="020B0609030804020204" pitchFamily="49" charset="0"/>
                <a:ea typeface="Menlo" panose="020B0609030804020204" pitchFamily="49" charset="0"/>
                <a:cs typeface="Menlo" panose="020B0609030804020204" pitchFamily="49" charset="0"/>
              </a:rPr>
              <a:t> /scratch/</a:t>
            </a:r>
            <a:r>
              <a:rPr lang="en-US" sz="2000" dirty="0" err="1">
                <a:latin typeface="Menlo" panose="020B0609030804020204" pitchFamily="49" charset="0"/>
                <a:ea typeface="Menlo" panose="020B0609030804020204" pitchFamily="49" charset="0"/>
                <a:cs typeface="Menlo" panose="020B0609030804020204" pitchFamily="49" charset="0"/>
              </a:rPr>
              <a:t>hpc_user</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err="1">
                <a:latin typeface="Menlo" panose="020B0609030804020204" pitchFamily="49" charset="0"/>
                <a:ea typeface="Menlo" panose="020B0609030804020204" pitchFamily="49" charset="0"/>
                <a:cs typeface="Menlo" panose="020B0609030804020204" pitchFamily="49" charset="0"/>
              </a:rPr>
              <a:t>small.file</a:t>
            </a:r>
            <a:r>
              <a:rPr lang="en-US" sz="2000" dirty="0">
                <a:latin typeface="Menlo" panose="020B0609030804020204" pitchFamily="49" charset="0"/>
                <a:ea typeface="Menlo" panose="020B0609030804020204" pitchFamily="49" charset="0"/>
                <a:cs typeface="Menlo" panose="020B0609030804020204" pitchFamily="49" charset="0"/>
              </a:rPr>
              <a:t> eagle:~↲</a:t>
            </a:r>
          </a:p>
        </p:txBody>
      </p:sp>
    </p:spTree>
    <p:extLst>
      <p:ext uri="{BB962C8B-B14F-4D97-AF65-F5344CB8AC3E}">
        <p14:creationId xmlns:p14="http://schemas.microsoft.com/office/powerpoint/2010/main" val="3224486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Transferring Large Batches (&gt;10GB)</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446088" y="852237"/>
            <a:ext cx="8177211" cy="3889853"/>
          </a:xfrm>
        </p:spPr>
        <p:txBody>
          <a:bodyPr/>
          <a:lstStyle/>
          <a:p>
            <a:r>
              <a:rPr lang="en-US" dirty="0"/>
              <a:t>To transfer any amount of data over ~10GB between systems, we recommend using Globus.</a:t>
            </a:r>
          </a:p>
          <a:p>
            <a:pPr>
              <a:spcBef>
                <a:spcPts val="1224"/>
              </a:spcBef>
            </a:pPr>
            <a:r>
              <a:rPr lang="en-US" dirty="0"/>
              <a:t>Globus uses </a:t>
            </a:r>
            <a:r>
              <a:rPr lang="en-US" dirty="0" err="1"/>
              <a:t>GridFTP</a:t>
            </a:r>
            <a:r>
              <a:rPr lang="en-US" dirty="0"/>
              <a:t> which is optimized for HPC infrastructure, streamlining massively-multifile</a:t>
            </a:r>
            <a:br>
              <a:rPr lang="en-US" dirty="0"/>
            </a:br>
            <a:r>
              <a:rPr lang="en-US" dirty="0"/>
              <a:t>transfers as well as Very Large File transfers.</a:t>
            </a:r>
          </a:p>
          <a:p>
            <a:pPr>
              <a:spcBef>
                <a:spcPts val="1224"/>
              </a:spcBef>
            </a:pPr>
            <a:r>
              <a:rPr lang="en-US" dirty="0"/>
              <a:t>We’ve provided a separate document with expanded instructions on using Globus with this presentation.</a:t>
            </a:r>
          </a:p>
        </p:txBody>
      </p:sp>
    </p:spTree>
    <p:extLst>
      <p:ext uri="{BB962C8B-B14F-4D97-AF65-F5344CB8AC3E}">
        <p14:creationId xmlns:p14="http://schemas.microsoft.com/office/powerpoint/2010/main" val="3300802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661E7-2EF8-4F52-8A43-6CF68665C368}"/>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11CE3B2A-0757-4721-9A42-558F13D55A6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3591027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85BB-3E85-4A7A-8497-753A65B10A7C}"/>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36A97C8C-D108-4133-A054-355A75D01128}"/>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2031310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D5114-BA5E-47EA-B839-6CD7C453A9F3}"/>
              </a:ext>
            </a:extLst>
          </p:cNvPr>
          <p:cNvSpPr>
            <a:spLocks noGrp="1"/>
          </p:cNvSpPr>
          <p:nvPr>
            <p:ph type="title"/>
          </p:nvPr>
        </p:nvSpPr>
        <p:spPr/>
        <p:txBody>
          <a:bodyPr/>
          <a:lstStyle/>
          <a:p>
            <a:r>
              <a:rPr lang="en-US"/>
              <a:t>Globus Endpoints</a:t>
            </a:r>
          </a:p>
        </p:txBody>
      </p:sp>
      <p:sp>
        <p:nvSpPr>
          <p:cNvPr id="3" name="Text Placeholder 2">
            <a:extLst>
              <a:ext uri="{FF2B5EF4-FFF2-40B4-BE49-F238E27FC236}">
                <a16:creationId xmlns:a16="http://schemas.microsoft.com/office/drawing/2014/main" id="{738D06C5-1FDB-4B13-8E3F-F7B6C2884597}"/>
              </a:ext>
            </a:extLst>
          </p:cNvPr>
          <p:cNvSpPr>
            <a:spLocks noGrp="1"/>
          </p:cNvSpPr>
          <p:nvPr>
            <p:ph type="body" sz="quarter" idx="10"/>
          </p:nvPr>
        </p:nvSpPr>
        <p:spPr/>
        <p:txBody>
          <a:bodyPr>
            <a:normAutofit fontScale="85000" lnSpcReduction="10000"/>
          </a:bodyPr>
          <a:lstStyle/>
          <a:p>
            <a:pPr marL="0" indent="0">
              <a:buNone/>
            </a:pPr>
            <a:r>
              <a:rPr lang="en-US" dirty="0"/>
              <a:t>These are the current NREL Globus Endpoints</a:t>
            </a:r>
          </a:p>
          <a:p>
            <a:pPr lvl="1">
              <a:lnSpc>
                <a:spcPct val="150000"/>
              </a:lnSpc>
              <a:buFont typeface="Wingdings" panose="05000000000000000000" pitchFamily="2" charset="2"/>
              <a:buChar char="§"/>
            </a:pPr>
            <a:r>
              <a:rPr lang="en-US" sz="2100" b="1" dirty="0" err="1"/>
              <a:t>nrel#globus</a:t>
            </a:r>
            <a:r>
              <a:rPr lang="en-US" sz="2100" dirty="0"/>
              <a:t> - This endpoint will give you access to any files you have on Peregrine:/scratch and /projects.</a:t>
            </a:r>
          </a:p>
          <a:p>
            <a:pPr lvl="1">
              <a:lnSpc>
                <a:spcPct val="150000"/>
              </a:lnSpc>
              <a:buFont typeface="Wingdings" panose="05000000000000000000" pitchFamily="2" charset="2"/>
              <a:buChar char="§"/>
            </a:pPr>
            <a:r>
              <a:rPr lang="en-US" sz="2100" b="1" dirty="0"/>
              <a:t>nrel#globus-s3</a:t>
            </a:r>
            <a:r>
              <a:rPr lang="en-US" sz="2100" dirty="0"/>
              <a:t> - This endpoint allows you to copy files to/from AWS S3 buckets.</a:t>
            </a:r>
          </a:p>
          <a:p>
            <a:pPr lvl="1">
              <a:lnSpc>
                <a:spcPct val="150000"/>
              </a:lnSpc>
              <a:buFont typeface="Wingdings" panose="05000000000000000000" pitchFamily="2" charset="2"/>
              <a:buChar char="§"/>
            </a:pPr>
            <a:r>
              <a:rPr lang="en-US" sz="2100" b="1" dirty="0" err="1"/>
              <a:t>nrel#globus-mss</a:t>
            </a:r>
            <a:r>
              <a:rPr lang="en-US" sz="2100" dirty="0"/>
              <a:t> - This endpoint allows you to copy files to/from NREL’s Mass Storage System (MSS).</a:t>
            </a:r>
          </a:p>
          <a:p>
            <a:pPr lvl="1">
              <a:lnSpc>
                <a:spcPct val="150000"/>
              </a:lnSpc>
              <a:buFont typeface="Wingdings" panose="05000000000000000000" pitchFamily="2" charset="2"/>
              <a:buChar char="§"/>
            </a:pPr>
            <a:r>
              <a:rPr lang="en-US" sz="2100" b="1" dirty="0"/>
              <a:t>nrel#eglobus1</a:t>
            </a:r>
            <a:r>
              <a:rPr lang="en-US" sz="2100" dirty="0"/>
              <a:t>; </a:t>
            </a:r>
            <a:r>
              <a:rPr lang="en-US" sz="2100" b="1" dirty="0"/>
              <a:t>nrel#eglobus2</a:t>
            </a:r>
            <a:r>
              <a:rPr lang="en-US" sz="2100" dirty="0"/>
              <a:t>; </a:t>
            </a:r>
            <a:r>
              <a:rPr lang="en-US" sz="2100" b="1" dirty="0"/>
              <a:t>nrel#eglobus3</a:t>
            </a:r>
            <a:r>
              <a:rPr lang="en-US" sz="2100" dirty="0"/>
              <a:t>.  These endpoints allow you to transfer files to</a:t>
            </a:r>
            <a:r>
              <a:rPr lang="en-US" sz="2100"/>
              <a:t>/</a:t>
            </a:r>
            <a:r>
              <a:rPr lang="en-US" sz="2100" dirty="0"/>
              <a:t>from Eagle’s /scratch, /projects, and your Eagle /home directory</a:t>
            </a:r>
          </a:p>
          <a:p>
            <a:pPr marL="0" indent="0">
              <a:buNone/>
            </a:pPr>
            <a:endParaRPr lang="en-US" dirty="0"/>
          </a:p>
        </p:txBody>
      </p:sp>
    </p:spTree>
    <p:extLst>
      <p:ext uri="{BB962C8B-B14F-4D97-AF65-F5344CB8AC3E}">
        <p14:creationId xmlns:p14="http://schemas.microsoft.com/office/powerpoint/2010/main" val="1175252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accent3"/>
          </a:solidFill>
        </p:spPr>
        <p:txBody>
          <a:bodyPr>
            <a:normAutofit fontScale="92500" lnSpcReduction="20000"/>
          </a:bodyPr>
          <a:lstStyle/>
          <a:p>
            <a:endParaRPr lang="en-US" dirty="0"/>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0983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71BBFC-BE6E-4B35-9510-BB2CE73718C7}"/>
              </a:ext>
            </a:extLst>
          </p:cNvPr>
          <p:cNvPicPr>
            <a:picLocks noChangeAspect="1"/>
          </p:cNvPicPr>
          <p:nvPr/>
        </p:nvPicPr>
        <p:blipFill>
          <a:blip r:embed="rId3"/>
          <a:stretch>
            <a:fillRect/>
          </a:stretch>
        </p:blipFill>
        <p:spPr>
          <a:xfrm>
            <a:off x="0" y="0"/>
            <a:ext cx="9144000" cy="5143500"/>
          </a:xfrm>
          <a:prstGeom prst="rect">
            <a:avLst/>
          </a:prstGeom>
        </p:spPr>
      </p:pic>
      <p:pic>
        <p:nvPicPr>
          <p:cNvPr id="9" name="Picture 8">
            <a:extLst>
              <a:ext uri="{FF2B5EF4-FFF2-40B4-BE49-F238E27FC236}">
                <a16:creationId xmlns:a16="http://schemas.microsoft.com/office/drawing/2014/main" id="{4F96592B-924D-4ED6-88E6-7A73389E9124}"/>
              </a:ext>
            </a:extLst>
          </p:cNvPr>
          <p:cNvPicPr>
            <a:picLocks noChangeAspect="1"/>
          </p:cNvPicPr>
          <p:nvPr/>
        </p:nvPicPr>
        <p:blipFill>
          <a:blip r:embed="rId4"/>
          <a:stretch>
            <a:fillRect/>
          </a:stretch>
        </p:blipFill>
        <p:spPr>
          <a:xfrm>
            <a:off x="2959100" y="1168300"/>
            <a:ext cx="2832100" cy="2476700"/>
          </a:xfrm>
          <a:prstGeom prst="rect">
            <a:avLst/>
          </a:prstGeom>
        </p:spPr>
      </p:pic>
    </p:spTree>
    <p:extLst>
      <p:ext uri="{BB962C8B-B14F-4D97-AF65-F5344CB8AC3E}">
        <p14:creationId xmlns:p14="http://schemas.microsoft.com/office/powerpoint/2010/main" val="826351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sz="2900" b="1" dirty="0">
                <a:solidFill>
                  <a:schemeClr val="bg1">
                    <a:lumMod val="75000"/>
                  </a:schemeClr>
                </a:solidFill>
              </a:rPr>
              <a:t>S</a:t>
            </a:r>
            <a:r>
              <a:rPr lang="en-US" sz="2900" dirty="0"/>
              <a:t>imple </a:t>
            </a:r>
            <a:r>
              <a:rPr lang="en-US" sz="2900" b="1" dirty="0">
                <a:solidFill>
                  <a:schemeClr val="bg1">
                    <a:lumMod val="75000"/>
                  </a:schemeClr>
                </a:solidFill>
              </a:rPr>
              <a:t>L</a:t>
            </a:r>
            <a:r>
              <a:rPr lang="en-US" sz="2900" dirty="0"/>
              <a:t>inux </a:t>
            </a:r>
            <a:r>
              <a:rPr lang="en-US" sz="2900" b="1" dirty="0">
                <a:solidFill>
                  <a:schemeClr val="bg1">
                    <a:lumMod val="75000"/>
                  </a:schemeClr>
                </a:solidFill>
              </a:rPr>
              <a:t>U</a:t>
            </a:r>
            <a:r>
              <a:rPr lang="en-US" sz="2900" dirty="0"/>
              <a:t>tility for </a:t>
            </a:r>
            <a:r>
              <a:rPr lang="en-US" sz="2900" b="1" dirty="0">
                <a:solidFill>
                  <a:schemeClr val="bg1">
                    <a:lumMod val="75000"/>
                  </a:schemeClr>
                </a:solidFill>
              </a:rPr>
              <a:t>R</a:t>
            </a:r>
            <a:r>
              <a:rPr lang="en-US" sz="2900" dirty="0"/>
              <a:t>esource </a:t>
            </a:r>
            <a:r>
              <a:rPr lang="en-US" sz="2900" b="1" dirty="0">
                <a:solidFill>
                  <a:schemeClr val="bg1">
                    <a:lumMod val="75000"/>
                  </a:schemeClr>
                </a:solidFill>
              </a:rPr>
              <a:t>M</a:t>
            </a:r>
            <a:r>
              <a:rPr lang="en-US" sz="2900" dirty="0"/>
              <a:t>anagement</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851003"/>
            <a:ext cx="8371341" cy="3889853"/>
          </a:xfrm>
        </p:spPr>
        <p:txBody>
          <a:bodyPr/>
          <a:lstStyle/>
          <a:p>
            <a:pPr>
              <a:spcBef>
                <a:spcPts val="1824"/>
              </a:spcBef>
            </a:pPr>
            <a:r>
              <a:rPr lang="en-US" dirty="0"/>
              <a:t>Eagle uses </a:t>
            </a:r>
            <a:r>
              <a:rPr lang="en-US" dirty="0" err="1"/>
              <a:t>Slurm</a:t>
            </a:r>
            <a:r>
              <a:rPr lang="en-US" dirty="0"/>
              <a:t>, as opposed to PBS on Peregrine.</a:t>
            </a:r>
          </a:p>
          <a:p>
            <a:pPr>
              <a:spcBef>
                <a:spcPts val="1824"/>
              </a:spcBef>
            </a:pPr>
            <a:r>
              <a:rPr lang="en-US" dirty="0"/>
              <a:t>We will host workshops dedicated to </a:t>
            </a:r>
            <a:r>
              <a:rPr lang="en-US" dirty="0" err="1"/>
              <a:t>Slurm</a:t>
            </a:r>
            <a:r>
              <a:rPr lang="en-US" dirty="0"/>
              <a:t> usage. Please watch our training page, as well as for announcements:</a:t>
            </a:r>
            <a:br>
              <a:rPr lang="en-US" dirty="0"/>
            </a:br>
            <a:r>
              <a:rPr lang="en-US" dirty="0">
                <a:hlinkClick r:id="rId2"/>
              </a:rPr>
              <a:t>https://www.nrel.gov/hpc/training.html</a:t>
            </a:r>
            <a:endParaRPr lang="en-US" dirty="0"/>
          </a:p>
          <a:p>
            <a:pPr>
              <a:spcBef>
                <a:spcPts val="1824"/>
              </a:spcBef>
            </a:pPr>
            <a:r>
              <a:rPr lang="en-US" dirty="0"/>
              <a:t>We have drafted extensive and concise documentation</a:t>
            </a:r>
            <a:br>
              <a:rPr lang="en-US" dirty="0"/>
            </a:br>
            <a:r>
              <a:rPr lang="en-US" dirty="0"/>
              <a:t>about effective </a:t>
            </a:r>
            <a:r>
              <a:rPr lang="en-US" dirty="0" err="1"/>
              <a:t>Slurm</a:t>
            </a:r>
            <a:r>
              <a:rPr lang="en-US" dirty="0"/>
              <a:t> usage on Eagle:</a:t>
            </a:r>
            <a:br>
              <a:rPr lang="en-US" dirty="0"/>
            </a:br>
            <a:r>
              <a:rPr lang="en-US" dirty="0">
                <a:hlinkClick r:id="rId3"/>
              </a:rPr>
              <a:t>https://www.nrel.gov/hpc/eagle-running-jobs.html</a:t>
            </a:r>
            <a:endParaRPr lang="en-US" dirty="0"/>
          </a:p>
          <a:p>
            <a:endParaRPr lang="en-US" dirty="0"/>
          </a:p>
          <a:p>
            <a:endParaRPr lang="en-US" dirty="0"/>
          </a:p>
        </p:txBody>
      </p:sp>
    </p:spTree>
    <p:extLst>
      <p:ext uri="{BB962C8B-B14F-4D97-AF65-F5344CB8AC3E}">
        <p14:creationId xmlns:p14="http://schemas.microsoft.com/office/powerpoint/2010/main" val="1414797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Noteworthy Job Submission Changes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79979" y="878614"/>
            <a:ext cx="8371341" cy="3889853"/>
          </a:xfrm>
        </p:spPr>
        <p:txBody>
          <a:bodyPr/>
          <a:lstStyle/>
          <a:p>
            <a:pPr marL="0" indent="0">
              <a:buNone/>
            </a:pPr>
            <a:r>
              <a:rPr lang="en-US" dirty="0"/>
              <a:t>A maximum job duration is now </a:t>
            </a:r>
            <a:r>
              <a:rPr lang="en-US" b="1" dirty="0"/>
              <a:t>required</a:t>
            </a:r>
            <a:r>
              <a:rPr lang="en-US" dirty="0"/>
              <a:t> on all Eagle</a:t>
            </a:r>
            <a:br>
              <a:rPr lang="en-US" dirty="0"/>
            </a:br>
            <a:r>
              <a:rPr lang="en-US" dirty="0"/>
              <a:t>job submissions. They will be rejected if not specified:</a:t>
            </a:r>
          </a:p>
          <a:p>
            <a:pPr marL="0" indent="0">
              <a:lnSpc>
                <a:spcPct val="150000"/>
              </a:lnSpc>
              <a:buNone/>
            </a:pPr>
            <a:endParaRPr lang="en-US" dirty="0"/>
          </a:p>
          <a:p>
            <a:pPr marL="0" indent="0">
              <a:lnSpc>
                <a:spcPct val="150000"/>
              </a:lnSpc>
              <a:buNone/>
            </a:pPr>
            <a:endParaRPr lang="en-US" sz="2800" dirty="0"/>
          </a:p>
          <a:p>
            <a:pPr marL="0" indent="0">
              <a:spcBef>
                <a:spcPts val="0"/>
              </a:spcBef>
              <a:buNone/>
            </a:pPr>
            <a:r>
              <a:rPr lang="en-US" sz="2400" dirty="0"/>
              <a:t>Some compute nodes now feature GPUs:</a:t>
            </a:r>
          </a:p>
          <a:p>
            <a:endParaRPr lang="en-US" dirty="0"/>
          </a:p>
        </p:txBody>
      </p:sp>
      <p:sp>
        <p:nvSpPr>
          <p:cNvPr id="5" name="TextBox 4">
            <a:extLst>
              <a:ext uri="{FF2B5EF4-FFF2-40B4-BE49-F238E27FC236}">
                <a16:creationId xmlns:a16="http://schemas.microsoft.com/office/drawing/2014/main" id="{A2C52C3D-0256-0E4C-8753-2079642F47BB}"/>
              </a:ext>
            </a:extLst>
          </p:cNvPr>
          <p:cNvSpPr txBox="1"/>
          <p:nvPr/>
        </p:nvSpPr>
        <p:spPr>
          <a:xfrm>
            <a:off x="457197" y="1904462"/>
            <a:ext cx="7323221" cy="919401"/>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 handle --</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a:p>
            <a:r>
              <a:rPr lang="en-US" sz="1700" dirty="0">
                <a:latin typeface="Menlo" panose="020B0609030804020204" pitchFamily="49" charset="0"/>
                <a:ea typeface="Menlo" panose="020B0609030804020204" pitchFamily="49" charset="0"/>
                <a:cs typeface="Menlo" panose="020B0609030804020204" pitchFamily="49" charset="0"/>
              </a:rPr>
              <a:t>error: Job submit/allocate failed: Time limit specification required, but not provided</a:t>
            </a:r>
          </a:p>
        </p:txBody>
      </p:sp>
      <p:sp>
        <p:nvSpPr>
          <p:cNvPr id="7" name="TextBox 6">
            <a:extLst>
              <a:ext uri="{FF2B5EF4-FFF2-40B4-BE49-F238E27FC236}">
                <a16:creationId xmlns:a16="http://schemas.microsoft.com/office/drawing/2014/main" id="{7DC4AA21-B2B0-D741-9E39-B2EFBDBFD7FA}"/>
              </a:ext>
            </a:extLst>
          </p:cNvPr>
          <p:cNvSpPr txBox="1"/>
          <p:nvPr/>
        </p:nvSpPr>
        <p:spPr>
          <a:xfrm>
            <a:off x="457197" y="3691580"/>
            <a:ext cx="7323221" cy="62996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7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2 nodes with 2 GPUs per node, 4 total GPUs for 1 day</a:t>
            </a:r>
            <a:endParaRPr lang="en-US" sz="1700" dirty="0">
              <a:latin typeface="Menlo" panose="020B0609030804020204" pitchFamily="49" charset="0"/>
              <a:ea typeface="Menlo" panose="020B0609030804020204" pitchFamily="49" charset="0"/>
              <a:cs typeface="Menlo" panose="020B0609030804020204" pitchFamily="49" charset="0"/>
            </a:endParaRPr>
          </a:p>
          <a:p>
            <a:r>
              <a:rPr lang="en-US" sz="1700" dirty="0">
                <a:latin typeface="Menlo" panose="020B0609030804020204" pitchFamily="49" charset="0"/>
                <a:ea typeface="Menlo" panose="020B0609030804020204" pitchFamily="49" charset="0"/>
                <a:cs typeface="Menlo" panose="020B0609030804020204" pitchFamily="49" charset="0"/>
              </a:rPr>
              <a:t>$ </a:t>
            </a:r>
            <a:r>
              <a:rPr lang="en-US" sz="1700" dirty="0" err="1">
                <a:latin typeface="Menlo" panose="020B0609030804020204" pitchFamily="49" charset="0"/>
                <a:ea typeface="Menlo" panose="020B0609030804020204" pitchFamily="49" charset="0"/>
                <a:cs typeface="Menlo" panose="020B0609030804020204" pitchFamily="49" charset="0"/>
              </a:rPr>
              <a:t>srun</a:t>
            </a:r>
            <a:r>
              <a:rPr lang="en-US" sz="1700" dirty="0">
                <a:latin typeface="Menlo" panose="020B0609030804020204" pitchFamily="49" charset="0"/>
                <a:ea typeface="Menlo" panose="020B0609030804020204" pitchFamily="49" charset="0"/>
                <a:cs typeface="Menlo" panose="020B0609030804020204" pitchFamily="49" charset="0"/>
              </a:rPr>
              <a:t> </a:t>
            </a:r>
            <a:r>
              <a:rPr lang="en-US" sz="1700" b="1" dirty="0">
                <a:latin typeface="Menlo" panose="020B0609030804020204" pitchFamily="49" charset="0"/>
                <a:ea typeface="Menlo" panose="020B0609030804020204" pitchFamily="49" charset="0"/>
                <a:cs typeface="Menlo" panose="020B0609030804020204" pitchFamily="49" charset="0"/>
              </a:rPr>
              <a:t>-t1-00</a:t>
            </a:r>
            <a:r>
              <a:rPr lang="en-US" sz="1700" dirty="0">
                <a:latin typeface="Menlo" panose="020B0609030804020204" pitchFamily="49" charset="0"/>
                <a:ea typeface="Menlo" panose="020B0609030804020204" pitchFamily="49" charset="0"/>
                <a:cs typeface="Menlo" panose="020B0609030804020204" pitchFamily="49" charset="0"/>
              </a:rPr>
              <a:t> -N2 -A handle </a:t>
            </a:r>
            <a:r>
              <a:rPr lang="en-US" sz="1700" b="1" dirty="0">
                <a:latin typeface="Menlo" panose="020B0609030804020204" pitchFamily="49" charset="0"/>
                <a:ea typeface="Menlo" panose="020B0609030804020204" pitchFamily="49" charset="0"/>
                <a:cs typeface="Menlo" panose="020B0609030804020204" pitchFamily="49" charset="0"/>
              </a:rPr>
              <a:t>--</a:t>
            </a:r>
            <a:r>
              <a:rPr lang="en-US" sz="1700" b="1" dirty="0" err="1">
                <a:latin typeface="Menlo" panose="020B0609030804020204" pitchFamily="49" charset="0"/>
                <a:ea typeface="Menlo" panose="020B0609030804020204" pitchFamily="49" charset="0"/>
                <a:cs typeface="Menlo" panose="020B0609030804020204" pitchFamily="49" charset="0"/>
              </a:rPr>
              <a:t>gres</a:t>
            </a:r>
            <a:r>
              <a:rPr lang="en-US" sz="1700" b="1" dirty="0">
                <a:latin typeface="Menlo" panose="020B0609030804020204" pitchFamily="49" charset="0"/>
                <a:ea typeface="Menlo" panose="020B0609030804020204" pitchFamily="49" charset="0"/>
                <a:cs typeface="Menlo" panose="020B0609030804020204" pitchFamily="49" charset="0"/>
              </a:rPr>
              <a:t>=gpu:2 </a:t>
            </a:r>
            <a:r>
              <a:rPr lang="en-US" sz="1700" dirty="0">
                <a:latin typeface="Menlo" panose="020B0609030804020204" pitchFamily="49" charset="0"/>
                <a:ea typeface="Menlo" panose="020B0609030804020204" pitchFamily="49" charset="0"/>
                <a:cs typeface="Menlo" panose="020B0609030804020204" pitchFamily="49" charset="0"/>
              </a:rPr>
              <a:t>--</a:t>
            </a:r>
            <a:r>
              <a:rPr lang="en-US" sz="1700" dirty="0" err="1">
                <a:latin typeface="Menlo" panose="020B0609030804020204" pitchFamily="49" charset="0"/>
                <a:ea typeface="Menlo" panose="020B0609030804020204" pitchFamily="49" charset="0"/>
                <a:cs typeface="Menlo" panose="020B0609030804020204" pitchFamily="49" charset="0"/>
              </a:rPr>
              <a:t>pty</a:t>
            </a:r>
            <a:r>
              <a:rPr lang="en-US" sz="17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850292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p:txBody>
          <a:bodyPr>
            <a:normAutofit fontScale="92500" lnSpcReduction="20000"/>
          </a:bodyPr>
          <a:lstStyle/>
          <a:p>
            <a:endParaRPr lang="en-US"/>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96C0D3A-9BEC-994C-81E8-FF959E4FD498}"/>
              </a:ext>
            </a:extLst>
          </p:cNvPr>
          <p:cNvSpPr txBox="1"/>
          <p:nvPr/>
        </p:nvSpPr>
        <p:spPr>
          <a:xfrm>
            <a:off x="74574" y="4732060"/>
            <a:ext cx="7105972" cy="307777"/>
          </a:xfrm>
          <a:prstGeom prst="rect">
            <a:avLst/>
          </a:prstGeom>
          <a:noFill/>
        </p:spPr>
        <p:txBody>
          <a:bodyPr wrap="square" rtlCol="0">
            <a:spAutoFit/>
          </a:bodyPr>
          <a:lstStyle/>
          <a:p>
            <a:r>
              <a:rPr lang="en-US" sz="1400" dirty="0">
                <a:hlinkClick r:id="rId3"/>
              </a:rPr>
              <a:t>https://www.nrel.gov/hpc/eagle-transitioning-from-peregrine.html</a:t>
            </a:r>
            <a:endParaRPr lang="en-US" sz="1400" dirty="0"/>
          </a:p>
        </p:txBody>
      </p:sp>
    </p:spTree>
    <p:extLst>
      <p:ext uri="{BB962C8B-B14F-4D97-AF65-F5344CB8AC3E}">
        <p14:creationId xmlns:p14="http://schemas.microsoft.com/office/powerpoint/2010/main" val="1844935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F0107-9F08-C940-BC40-42767052919E}"/>
              </a:ext>
            </a:extLst>
          </p:cNvPr>
          <p:cNvSpPr>
            <a:spLocks noGrp="1"/>
          </p:cNvSpPr>
          <p:nvPr>
            <p:ph type="title"/>
          </p:nvPr>
        </p:nvSpPr>
        <p:spPr/>
        <p:txBody>
          <a:bodyPr/>
          <a:lstStyle/>
          <a:p>
            <a:r>
              <a:rPr lang="en-US" dirty="0"/>
              <a:t>Job Submission Recommendations</a:t>
            </a:r>
          </a:p>
        </p:txBody>
      </p:sp>
      <p:sp>
        <p:nvSpPr>
          <p:cNvPr id="3" name="Text Placeholder 2">
            <a:extLst>
              <a:ext uri="{FF2B5EF4-FFF2-40B4-BE49-F238E27FC236}">
                <a16:creationId xmlns:a16="http://schemas.microsoft.com/office/drawing/2014/main" id="{F92C3FA8-7EB6-5B49-AA35-BC31BFACB487}"/>
              </a:ext>
            </a:extLst>
          </p:cNvPr>
          <p:cNvSpPr>
            <a:spLocks noGrp="1"/>
          </p:cNvSpPr>
          <p:nvPr>
            <p:ph type="body" sz="quarter" idx="10"/>
          </p:nvPr>
        </p:nvSpPr>
        <p:spPr>
          <a:xfrm>
            <a:off x="386329" y="920027"/>
            <a:ext cx="7938521" cy="3889853"/>
          </a:xfrm>
        </p:spPr>
        <p:txBody>
          <a:bodyPr>
            <a:normAutofit/>
          </a:bodyPr>
          <a:lstStyle/>
          <a:p>
            <a:pPr marL="0" indent="0">
              <a:buNone/>
            </a:pPr>
            <a:r>
              <a:rPr lang="en-US" sz="2400" dirty="0" err="1"/>
              <a:t>Slurm</a:t>
            </a:r>
            <a:r>
              <a:rPr lang="en-US" sz="2400" dirty="0"/>
              <a:t> will pick the optimal partition (known as a “queue” on Peregrine) based your job’s characteristics. In opposition to standard Peregrine practice, we suggest that users </a:t>
            </a:r>
            <a:r>
              <a:rPr lang="en-US" sz="2400" b="1" dirty="0"/>
              <a:t>avoid specifying</a:t>
            </a:r>
            <a:r>
              <a:rPr lang="en-US" sz="2400" dirty="0"/>
              <a:t> </a:t>
            </a:r>
            <a:r>
              <a:rPr lang="en-US" sz="2400" b="1" dirty="0"/>
              <a:t>partitions</a:t>
            </a:r>
            <a:r>
              <a:rPr lang="en-US" sz="2400" dirty="0"/>
              <a:t> on their jobs with </a:t>
            </a:r>
            <a:r>
              <a:rPr lang="en-US" sz="2000" i="1" dirty="0">
                <a:latin typeface="Menlo" panose="020B0609030804020204" pitchFamily="49" charset="0"/>
                <a:ea typeface="Menlo" panose="020B0609030804020204" pitchFamily="49" charset="0"/>
                <a:cs typeface="Menlo" panose="020B0609030804020204" pitchFamily="49" charset="0"/>
              </a:rPr>
              <a:t>-p</a:t>
            </a:r>
            <a:r>
              <a:rPr lang="en-US" sz="2000" dirty="0"/>
              <a:t> </a:t>
            </a:r>
            <a:r>
              <a:rPr lang="en-US" sz="2400" dirty="0"/>
              <a:t>or </a:t>
            </a:r>
            <a:r>
              <a:rPr lang="en-US" sz="2000" i="1" dirty="0">
                <a:latin typeface="Menlo" panose="020B0609030804020204" pitchFamily="49" charset="0"/>
                <a:ea typeface="Menlo" panose="020B0609030804020204" pitchFamily="49" charset="0"/>
                <a:cs typeface="Menlo" panose="020B0609030804020204" pitchFamily="49" charset="0"/>
              </a:rPr>
              <a:t>--partition</a:t>
            </a:r>
            <a:r>
              <a:rPr lang="en-US" sz="2400" dirty="0"/>
              <a:t>.</a:t>
            </a:r>
          </a:p>
          <a:p>
            <a:pPr marL="0" indent="0">
              <a:buNone/>
            </a:pPr>
            <a:r>
              <a:rPr lang="en-US" sz="2400" dirty="0"/>
              <a:t>To access specific hardware, we strongly encourage requesting by feature instead of specifying the corresponding partition:</a:t>
            </a:r>
          </a:p>
          <a:p>
            <a:endParaRPr lang="en-US" sz="2400" dirty="0"/>
          </a:p>
          <a:p>
            <a:endParaRPr lang="en-US" sz="2400" dirty="0"/>
          </a:p>
          <a:p>
            <a:r>
              <a:rPr lang="en-US" sz="2000" dirty="0">
                <a:hlinkClick r:id="rId3"/>
              </a:rPr>
              <a:t>https://www.nrel.gov/hpc/eagle-job-partitions-scheduling.html</a:t>
            </a:r>
            <a:endParaRPr lang="en-US" sz="2000" dirty="0"/>
          </a:p>
          <a:p>
            <a:endParaRPr lang="en-US" sz="2400" dirty="0"/>
          </a:p>
          <a:p>
            <a:endParaRPr lang="en-US" sz="2400" dirty="0"/>
          </a:p>
          <a:p>
            <a:pPr marL="0" indent="0">
              <a:buNone/>
            </a:pPr>
            <a:endParaRPr lang="en-US" dirty="0"/>
          </a:p>
        </p:txBody>
      </p:sp>
      <p:sp>
        <p:nvSpPr>
          <p:cNvPr id="6" name="TextBox 5">
            <a:extLst>
              <a:ext uri="{FF2B5EF4-FFF2-40B4-BE49-F238E27FC236}">
                <a16:creationId xmlns:a16="http://schemas.microsoft.com/office/drawing/2014/main" id="{8D0CBEBE-22B3-B647-8556-AC72E856D007}"/>
              </a:ext>
            </a:extLst>
          </p:cNvPr>
          <p:cNvSpPr txBox="1"/>
          <p:nvPr/>
        </p:nvSpPr>
        <p:spPr>
          <a:xfrm>
            <a:off x="457201" y="3388633"/>
            <a:ext cx="7323221" cy="595908"/>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Request 4 “</a:t>
            </a:r>
            <a:r>
              <a:rPr lang="en-US" sz="1600" i="1" dirty="0" err="1">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bigmem</a:t>
            </a:r>
            <a:r>
              <a:rPr lang="en-US" sz="1600"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nodes for 30 minutes interactively</a:t>
            </a:r>
            <a:endParaRPr lang="en-US" sz="1600" dirty="0">
              <a:latin typeface="Menlo" panose="020B0609030804020204" pitchFamily="49" charset="0"/>
              <a:ea typeface="Menlo" panose="020B0609030804020204" pitchFamily="49" charset="0"/>
              <a:cs typeface="Menlo" panose="020B0609030804020204" pitchFamily="49" charset="0"/>
            </a:endParaRPr>
          </a:p>
          <a:p>
            <a:r>
              <a:rPr lang="en-US" sz="1600" dirty="0">
                <a:latin typeface="Menlo" panose="020B0609030804020204" pitchFamily="49" charset="0"/>
                <a:ea typeface="Menlo" panose="020B0609030804020204" pitchFamily="49" charset="0"/>
                <a:cs typeface="Menlo" panose="020B0609030804020204" pitchFamily="49" charset="0"/>
              </a:rPr>
              <a:t>$ </a:t>
            </a:r>
            <a:r>
              <a:rPr lang="en-US" sz="1600" dirty="0" err="1">
                <a:latin typeface="Menlo" panose="020B0609030804020204" pitchFamily="49" charset="0"/>
                <a:ea typeface="Menlo" panose="020B0609030804020204" pitchFamily="49" charset="0"/>
                <a:cs typeface="Menlo" panose="020B0609030804020204" pitchFamily="49" charset="0"/>
              </a:rPr>
              <a:t>srun</a:t>
            </a:r>
            <a:r>
              <a:rPr lang="en-US" sz="1600" dirty="0">
                <a:latin typeface="Menlo" panose="020B0609030804020204" pitchFamily="49" charset="0"/>
                <a:ea typeface="Menlo" panose="020B0609030804020204" pitchFamily="49" charset="0"/>
                <a:cs typeface="Menlo" panose="020B0609030804020204" pitchFamily="49" charset="0"/>
              </a:rPr>
              <a:t> -t30 -N4 -A handle </a:t>
            </a:r>
            <a:r>
              <a:rPr lang="en-US" sz="1600" b="1" dirty="0">
                <a:latin typeface="Menlo" panose="020B0609030804020204" pitchFamily="49" charset="0"/>
                <a:ea typeface="Menlo" panose="020B0609030804020204" pitchFamily="49" charset="0"/>
                <a:cs typeface="Menlo" panose="020B0609030804020204" pitchFamily="49" charset="0"/>
              </a:rPr>
              <a:t>--mem=200000 </a:t>
            </a:r>
            <a:r>
              <a:rPr lang="en-US" sz="1600" dirty="0">
                <a:latin typeface="Menlo" panose="020B0609030804020204" pitchFamily="49" charset="0"/>
                <a:ea typeface="Menlo" panose="020B0609030804020204" pitchFamily="49" charset="0"/>
                <a:cs typeface="Menlo" panose="020B0609030804020204" pitchFamily="49" charset="0"/>
              </a:rPr>
              <a:t>--</a:t>
            </a:r>
            <a:r>
              <a:rPr lang="en-US" sz="1600" dirty="0" err="1">
                <a:latin typeface="Menlo" panose="020B0609030804020204" pitchFamily="49" charset="0"/>
                <a:ea typeface="Menlo" panose="020B0609030804020204" pitchFamily="49" charset="0"/>
                <a:cs typeface="Menlo" panose="020B0609030804020204" pitchFamily="49" charset="0"/>
              </a:rPr>
              <a:t>pty</a:t>
            </a:r>
            <a:r>
              <a:rPr lang="en-US" sz="1600" dirty="0">
                <a:latin typeface="Menlo" panose="020B0609030804020204" pitchFamily="49" charset="0"/>
                <a:ea typeface="Menlo" panose="020B0609030804020204" pitchFamily="49" charset="0"/>
                <a:cs typeface="Menlo" panose="020B0609030804020204" pitchFamily="49" charset="0"/>
              </a:rPr>
              <a:t> $SHELL↲</a:t>
            </a:r>
          </a:p>
        </p:txBody>
      </p:sp>
    </p:spTree>
    <p:extLst>
      <p:ext uri="{BB962C8B-B14F-4D97-AF65-F5344CB8AC3E}">
        <p14:creationId xmlns:p14="http://schemas.microsoft.com/office/powerpoint/2010/main" val="1550208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EABEA-AB26-4041-8B34-BC0F8C158DDB}"/>
              </a:ext>
            </a:extLst>
          </p:cNvPr>
          <p:cNvSpPr>
            <a:spLocks noGrp="1"/>
          </p:cNvSpPr>
          <p:nvPr>
            <p:ph type="title"/>
          </p:nvPr>
        </p:nvSpPr>
        <p:spPr/>
        <p:txBody>
          <a:bodyPr/>
          <a:lstStyle/>
          <a:p>
            <a:r>
              <a:rPr lang="en-US" dirty="0"/>
              <a:t>Translating Your Job Scripts</a:t>
            </a:r>
          </a:p>
        </p:txBody>
      </p:sp>
      <p:sp>
        <p:nvSpPr>
          <p:cNvPr id="3" name="Text Placeholder 2">
            <a:extLst>
              <a:ext uri="{FF2B5EF4-FFF2-40B4-BE49-F238E27FC236}">
                <a16:creationId xmlns:a16="http://schemas.microsoft.com/office/drawing/2014/main" id="{0C0E3ED1-86C1-FA46-B914-0657AF3CC1E7}"/>
              </a:ext>
            </a:extLst>
          </p:cNvPr>
          <p:cNvSpPr>
            <a:spLocks noGrp="1"/>
          </p:cNvSpPr>
          <p:nvPr>
            <p:ph type="body" sz="quarter" idx="10"/>
          </p:nvPr>
        </p:nvSpPr>
        <p:spPr>
          <a:xfrm>
            <a:off x="446088" y="852237"/>
            <a:ext cx="8031161" cy="3889853"/>
          </a:xfrm>
        </p:spPr>
        <p:txBody>
          <a:bodyPr>
            <a:normAutofit/>
          </a:bodyPr>
          <a:lstStyle/>
          <a:p>
            <a:r>
              <a:rPr lang="en-US" sz="2400" dirty="0"/>
              <a:t>Eagle’s </a:t>
            </a:r>
            <a:r>
              <a:rPr lang="en-US" sz="2400" dirty="0" err="1"/>
              <a:t>Slurm</a:t>
            </a:r>
            <a:r>
              <a:rPr lang="en-US" sz="2400" dirty="0"/>
              <a:t> configuration </a:t>
            </a:r>
            <a:r>
              <a:rPr lang="en-US" sz="2400" b="1" dirty="0"/>
              <a:t>will not respect PBS commands. </a:t>
            </a:r>
          </a:p>
          <a:p>
            <a:pPr>
              <a:spcBef>
                <a:spcPts val="1776"/>
              </a:spcBef>
            </a:pPr>
            <a:r>
              <a:rPr lang="en-US" sz="2400" dirty="0"/>
              <a:t>Many new job-queue features are now available, and it is worth your effort to reconsider the program-flow of your jobs. If you can accurately minimize the resource demands of your jobs, you can also minimize your queue wait times.</a:t>
            </a:r>
          </a:p>
          <a:p>
            <a:pPr>
              <a:spcBef>
                <a:spcPts val="1776"/>
              </a:spcBef>
            </a:pPr>
            <a:r>
              <a:rPr lang="en-US" sz="2400" dirty="0"/>
              <a:t>We’ve provided a PBS-to-</a:t>
            </a:r>
            <a:r>
              <a:rPr lang="en-US" sz="2400" dirty="0" err="1"/>
              <a:t>Slurm</a:t>
            </a:r>
            <a:r>
              <a:rPr lang="en-US" sz="2400" dirty="0"/>
              <a:t> translation sheet with this presentation which is catered to our operating environment.</a:t>
            </a:r>
          </a:p>
        </p:txBody>
      </p:sp>
    </p:spTree>
    <p:extLst>
      <p:ext uri="{BB962C8B-B14F-4D97-AF65-F5344CB8AC3E}">
        <p14:creationId xmlns:p14="http://schemas.microsoft.com/office/powerpoint/2010/main" val="2601106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accent3"/>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374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normAutofit/>
              </a:bodyPr>
              <a:lstStyle/>
              <a:p>
                <a:r>
                  <a:rPr lang="en-US" sz="2800" dirty="0"/>
                  <a:t>Eagle is approximately 3</a:t>
                </a:r>
                <a14:m>
                  <m:oMath xmlns:m="http://schemas.openxmlformats.org/officeDocument/2006/math">
                    <m:r>
                      <a:rPr lang="en-US" sz="2800" i="1" smtClean="0">
                        <a:latin typeface="Cambria Math" panose="02040503050406030204" pitchFamily="18" charset="0"/>
                        <a:ea typeface="Cambria Math" panose="02040503050406030204" pitchFamily="18" charset="0"/>
                      </a:rPr>
                      <m:t>×</m:t>
                    </m:r>
                  </m:oMath>
                </a14:m>
                <a:r>
                  <a:rPr lang="en-US" sz="2800" dirty="0"/>
                  <a:t> more performant than Peregrine. It will charge 3 of your project’s</a:t>
                </a:r>
                <a:br>
                  <a:rPr lang="en-US" sz="2800" dirty="0"/>
                </a:br>
                <a:r>
                  <a:rPr lang="en-US" sz="2800" dirty="0"/>
                  <a:t>“NREL Hours” for every 1 hour of time you occupy a compute node, unlike Peregrine which is 1-to-1.</a:t>
                </a:r>
              </a:p>
              <a:p>
                <a:r>
                  <a:rPr lang="en-US" sz="2800" b="1" dirty="0"/>
                  <a:t>The 3</a:t>
                </a:r>
                <a14:m>
                  <m:oMath xmlns:m="http://schemas.openxmlformats.org/officeDocument/2006/math">
                    <m:r>
                      <a:rPr lang="en-US" sz="2800" b="1" i="1">
                        <a:latin typeface="Cambria Math" panose="02040503050406030204" pitchFamily="18" charset="0"/>
                        <a:ea typeface="Cambria Math" panose="02040503050406030204" pitchFamily="18" charset="0"/>
                      </a:rPr>
                      <m:t>×</m:t>
                    </m:r>
                  </m:oMath>
                </a14:m>
                <a:r>
                  <a:rPr lang="en-US" sz="2800" b="1" dirty="0"/>
                  <a:t> cost will remain after Peregrine is shutoff.</a:t>
                </a:r>
              </a:p>
              <a:p>
                <a:pPr>
                  <a:spcBef>
                    <a:spcPts val="1224"/>
                  </a:spcBef>
                </a:pPr>
                <a:r>
                  <a:rPr lang="en-US" sz="2800" dirty="0"/>
                  <a:t>Like on Peregrine, projects which exhaust their allotted hours will still be able to submit and run jobs</a:t>
                </a:r>
                <a:br>
                  <a:rPr lang="en-US" sz="2800" dirty="0"/>
                </a:br>
                <a:r>
                  <a:rPr lang="en-US" sz="2800" b="1" dirty="0"/>
                  <a:t>but they will be enqueued at minimum priority.</a:t>
                </a:r>
              </a:p>
            </p:txBody>
          </p:sp>
        </mc:Choice>
        <mc:Fallback xmlns="">
          <p:sp>
            <p:nvSpPr>
              <p:cNvPr id="3" name="Text Placeholder 2">
                <a:extLst>
                  <a:ext uri="{FF2B5EF4-FFF2-40B4-BE49-F238E27FC236}">
                    <a16:creationId xmlns:a16="http://schemas.microsoft.com/office/drawing/2014/main" id="{C45ADD91-E1DE-1742-9764-93AAD22AEEDE}"/>
                  </a:ext>
                </a:extLst>
              </p:cNvPr>
              <p:cNvSpPr>
                <a:spLocks noGrp="1" noRot="1" noChangeAspect="1" noMove="1" noResize="1" noEditPoints="1" noAdjustHandles="1" noChangeArrowheads="1" noChangeShapeType="1" noTextEdit="1"/>
              </p:cNvSpPr>
              <p:nvPr>
                <p:ph type="body" sz="quarter" idx="10"/>
              </p:nvPr>
            </p:nvSpPr>
            <p:spPr>
              <a:xfrm>
                <a:off x="446088" y="852237"/>
                <a:ext cx="8371341" cy="3889853"/>
              </a:xfrm>
              <a:blipFill>
                <a:blip r:embed="rId3"/>
                <a:stretch>
                  <a:fillRect l="-1212" t="-1629" b="-326"/>
                </a:stretch>
              </a:blipFill>
            </p:spPr>
            <p:txBody>
              <a:bodyPr/>
              <a:lstStyle/>
              <a:p>
                <a:r>
                  <a:rPr lang="en-US">
                    <a:noFill/>
                  </a:rPr>
                  <a:t> </a:t>
                </a:r>
              </a:p>
            </p:txBody>
          </p:sp>
        </mc:Fallback>
      </mc:AlternateContent>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dirty="0"/>
              <a:t>Allocated NREL Hours</a:t>
            </a:r>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3712448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a:xfrm>
            <a:off x="457201" y="1"/>
            <a:ext cx="7323221" cy="651710"/>
          </a:xfrm>
        </p:spPr>
        <p:txBody>
          <a:bodyPr/>
          <a:lstStyle/>
          <a:p>
            <a:r>
              <a:rPr lang="en-US" dirty="0"/>
              <a:t>Tracking Allocation Usage</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8371341" cy="3889853"/>
          </a:xfrm>
        </p:spPr>
        <p:txBody>
          <a:bodyPr/>
          <a:lstStyle/>
          <a:p>
            <a:pPr marL="0" indent="0">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alloc_tracker</a:t>
            </a:r>
            <a:r>
              <a:rPr lang="en-US" sz="2400" b="1" dirty="0"/>
              <a:t> </a:t>
            </a:r>
            <a:r>
              <a:rPr lang="en-US" sz="2400" dirty="0"/>
              <a:t>has been deprecated.</a:t>
            </a:r>
            <a:endParaRPr lang="en-US" sz="2400" dirty="0">
              <a:solidFill>
                <a:schemeClr val="tx2">
                  <a:lumMod val="75000"/>
                </a:schemeClr>
              </a:solidFill>
            </a:endParaRPr>
          </a:p>
          <a:p>
            <a:pPr marL="0" indent="0">
              <a:buNone/>
            </a:pPr>
            <a:r>
              <a:rPr lang="en-US" sz="2400" dirty="0"/>
              <a:t>Please use </a:t>
            </a:r>
            <a:r>
              <a:rPr lang="en-US" sz="2000" b="1"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400" b="1" dirty="0">
                <a:solidFill>
                  <a:schemeClr val="accent1">
                    <a:lumMod val="75000"/>
                  </a:schemeClr>
                </a:solidFill>
              </a:rPr>
              <a:t> </a:t>
            </a:r>
            <a:r>
              <a:rPr lang="en-US" sz="2400" dirty="0"/>
              <a:t>instead.</a:t>
            </a:r>
          </a:p>
          <a:p>
            <a:pPr marL="0" indent="0">
              <a:buNone/>
            </a:pPr>
            <a:endParaRPr lang="en-US" sz="2800" dirty="0"/>
          </a:p>
          <a:p>
            <a:endParaRPr lang="en-US" dirty="0"/>
          </a:p>
        </p:txBody>
      </p:sp>
      <p:sp>
        <p:nvSpPr>
          <p:cNvPr id="11" name="Title 1">
            <a:extLst>
              <a:ext uri="{FF2B5EF4-FFF2-40B4-BE49-F238E27FC236}">
                <a16:creationId xmlns:a16="http://schemas.microsoft.com/office/drawing/2014/main" id="{EEBFB962-A9C5-6544-A8DA-AEBBBDD16C24}"/>
              </a:ext>
            </a:extLst>
          </p:cNvPr>
          <p:cNvSpPr txBox="1">
            <a:spLocks/>
          </p:cNvSpPr>
          <p:nvPr/>
        </p:nvSpPr>
        <p:spPr>
          <a:xfrm>
            <a:off x="457201" y="1"/>
            <a:ext cx="7323221" cy="651710"/>
          </a:xfrm>
          <a:prstGeom prst="rect">
            <a:avLst/>
          </a:prstGeom>
          <a:solidFill>
            <a:srgbClr val="282828"/>
          </a:solidFill>
        </p:spPr>
        <p:txBody>
          <a:bodyPr vert="horz" lIns="91440" tIns="91440" rIns="91440" bIns="91440" rtlCol="0" anchor="ctr" anchorCtr="0">
            <a:noAutofit/>
          </a:bodyPr>
          <a:lstStyle>
            <a:lvl1pPr algn="ctr" defTabSz="457200" rtl="0" eaLnBrk="1" latinLnBrk="0" hangingPunct="1">
              <a:lnSpc>
                <a:spcPct val="90000"/>
              </a:lnSpc>
              <a:spcBef>
                <a:spcPct val="0"/>
              </a:spcBef>
              <a:buNone/>
              <a:defRPr sz="3000" kern="1200">
                <a:solidFill>
                  <a:schemeClr val="bg1"/>
                </a:solidFill>
                <a:latin typeface="+mj-lt"/>
                <a:ea typeface="+mj-ea"/>
                <a:cs typeface="+mj-cs"/>
              </a:defRPr>
            </a:lvl1pPr>
          </a:lstStyle>
          <a:p>
            <a:r>
              <a:rPr lang="en-US"/>
              <a:t>Tracking Allocation Usage</a:t>
            </a:r>
            <a:endParaRPr lang="en-US" dirty="0"/>
          </a:p>
        </p:txBody>
      </p:sp>
      <p:sp>
        <p:nvSpPr>
          <p:cNvPr id="12" name="Text Placeholder 2">
            <a:extLst>
              <a:ext uri="{FF2B5EF4-FFF2-40B4-BE49-F238E27FC236}">
                <a16:creationId xmlns:a16="http://schemas.microsoft.com/office/drawing/2014/main" id="{8E3CD4E8-8959-C94B-B3A4-B28F550383DD}"/>
              </a:ext>
            </a:extLst>
          </p:cNvPr>
          <p:cNvSpPr txBox="1">
            <a:spLocks/>
          </p:cNvSpPr>
          <p:nvPr/>
        </p:nvSpPr>
        <p:spPr>
          <a:xfrm>
            <a:off x="446088" y="852237"/>
            <a:ext cx="8371341" cy="388985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6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2800" dirty="0"/>
          </a:p>
          <a:p>
            <a:endParaRPr lang="en-US" dirty="0"/>
          </a:p>
        </p:txBody>
      </p:sp>
      <p:sp>
        <p:nvSpPr>
          <p:cNvPr id="14" name="TextBox 13">
            <a:extLst>
              <a:ext uri="{FF2B5EF4-FFF2-40B4-BE49-F238E27FC236}">
                <a16:creationId xmlns:a16="http://schemas.microsoft.com/office/drawing/2014/main" id="{5E6E9959-1778-634F-A210-70AD1DBD9157}"/>
              </a:ext>
            </a:extLst>
          </p:cNvPr>
          <p:cNvSpPr txBox="1"/>
          <p:nvPr/>
        </p:nvSpPr>
        <p:spPr>
          <a:xfrm>
            <a:off x="446088" y="1839157"/>
            <a:ext cx="7323221"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hours_report</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Gathering data from database.....Done</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User </a:t>
            </a:r>
            <a:r>
              <a:rPr lang="en-US" dirty="0" err="1">
                <a:latin typeface="Menlo" panose="020B0609030804020204" pitchFamily="49" charset="0"/>
                <a:ea typeface="Menlo" panose="020B0609030804020204" pitchFamily="49" charset="0"/>
                <a:cs typeface="Menlo" panose="020B0609030804020204" pitchFamily="49" charset="0"/>
              </a:rPr>
              <a:t>hpc_user</a:t>
            </a:r>
            <a:r>
              <a:rPr lang="en-US" dirty="0">
                <a:latin typeface="Menlo" panose="020B0609030804020204" pitchFamily="49" charset="0"/>
                <a:ea typeface="Menlo" panose="020B0609030804020204" pitchFamily="49" charset="0"/>
                <a:cs typeface="Menlo" panose="020B0609030804020204" pitchFamily="49" charset="0"/>
              </a:rPr>
              <a:t> has access to and used:</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Allocation Handle    System     Hours Used Note</a:t>
            </a:r>
          </a:p>
          <a:p>
            <a:r>
              <a:rPr lang="en-US" dirty="0">
                <a:solidFill>
                  <a:schemeClr val="bg2">
                    <a:lumMod val="75000"/>
                  </a:schemeClr>
                </a:solidFill>
                <a:latin typeface="Menlo" panose="020B0609030804020204" pitchFamily="49" charset="0"/>
                <a:ea typeface="Menlo" panose="020B0609030804020204" pitchFamily="49" charset="0"/>
                <a:cs typeface="Menlo" panose="020B0609030804020204" pitchFamily="49" charset="0"/>
              </a:rPr>
              <a:t>-------------------- ---------- ---------- ----</a:t>
            </a:r>
          </a:p>
          <a:p>
            <a:r>
              <a:rPr lang="en-US" dirty="0">
                <a:latin typeface="Menlo" panose="020B0609030804020204" pitchFamily="49" charset="0"/>
                <a:ea typeface="Menlo" panose="020B0609030804020204" pitchFamily="49" charset="0"/>
                <a:cs typeface="Menlo" panose="020B0609030804020204" pitchFamily="49" charset="0"/>
              </a:rPr>
              <a:t>handle               Peregrine         125</a:t>
            </a:r>
          </a:p>
          <a:p>
            <a:r>
              <a:rPr lang="en-US" dirty="0">
                <a:latin typeface="Menlo" panose="020B0609030804020204" pitchFamily="49" charset="0"/>
                <a:ea typeface="Menlo" panose="020B0609030804020204" pitchFamily="49" charset="0"/>
                <a:cs typeface="Menlo" panose="020B0609030804020204" pitchFamily="49" charset="0"/>
              </a:rPr>
              <a:t>handle               Eagle             320</a:t>
            </a:r>
          </a:p>
          <a:p>
            <a:endParaRPr lang="en-US" dirty="0"/>
          </a:p>
        </p:txBody>
      </p:sp>
    </p:spTree>
    <p:extLst>
      <p:ext uri="{BB962C8B-B14F-4D97-AF65-F5344CB8AC3E}">
        <p14:creationId xmlns:p14="http://schemas.microsoft.com/office/powerpoint/2010/main" val="18786531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Advanced Tracking</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52237"/>
            <a:ext cx="7783512" cy="3889853"/>
          </a:xfrm>
        </p:spPr>
        <p:txBody>
          <a:bodyPr>
            <a:normAutofit/>
          </a:bodyPr>
          <a:lstStyle/>
          <a:p>
            <a:pPr marL="0" indent="0">
              <a:spcBef>
                <a:spcPts val="624"/>
              </a:spcBef>
              <a:buNone/>
            </a:pP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endPar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its PI, and its NREL hour usage.</a:t>
            </a:r>
          </a:p>
          <a:p>
            <a:pPr mar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showall</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a:t>
            </a: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drillbyuser</a:t>
            </a:r>
            <a:r>
              <a:rPr lang="en-US" sz="2000" i="1" dirty="0">
                <a:solidFill>
                  <a:schemeClr val="bg1">
                    <a:lumMod val="75000"/>
                  </a:schemeClr>
                </a:solidFill>
              </a:rPr>
              <a:t> </a:t>
            </a:r>
            <a:r>
              <a:rPr lang="en-US" sz="2400" i="1" dirty="0">
                <a:solidFill>
                  <a:schemeClr val="bg1">
                    <a:lumMod val="75000"/>
                  </a:schemeClr>
                </a:solidFill>
              </a:rPr>
              <a:t>(default output)</a:t>
            </a:r>
            <a:endParaRPr lang="en-US" sz="2000" i="1" dirty="0">
              <a:solidFill>
                <a:schemeClr val="bg1">
                  <a:lumMod val="75000"/>
                </a:schemeClr>
              </a:solidFill>
              <a:latin typeface="Menlo" panose="020B0609030804020204" pitchFamily="49" charset="0"/>
              <a:ea typeface="Menlo" panose="020B0609030804020204" pitchFamily="49" charset="0"/>
              <a:cs typeface="Menlo" panose="020B0609030804020204" pitchFamily="49" charset="0"/>
            </a:endParaRPr>
          </a:p>
          <a:p>
            <a:pPr>
              <a:spcBef>
                <a:spcPts val="24"/>
              </a:spcBef>
            </a:pPr>
            <a:r>
              <a:rPr lang="en-US" sz="2400" dirty="0"/>
              <a:t>List each project like above, but also show each member’s contributing usage of allotted hours.</a:t>
            </a:r>
          </a:p>
          <a:p>
            <a:pPr marL="0" lvl="0" indent="0">
              <a:spcBef>
                <a:spcPts val="1224"/>
              </a:spcBef>
              <a:buNone/>
            </a:pPr>
            <a:r>
              <a:rPr lang="en-US" sz="2000" dirty="0" err="1">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 --help</a:t>
            </a:r>
          </a:p>
          <a:p>
            <a:pPr lvl="0">
              <a:spcBef>
                <a:spcPts val="24"/>
              </a:spcBef>
            </a:pPr>
            <a:r>
              <a:rPr lang="en-US" sz="2400" dirty="0">
                <a:solidFill>
                  <a:srgbClr val="333333"/>
                </a:solidFill>
              </a:rPr>
              <a:t>List usage instructions. </a:t>
            </a:r>
            <a:r>
              <a:rPr lang="en-US" sz="2000" dirty="0">
                <a:solidFill>
                  <a:schemeClr val="tx2">
                    <a:lumMod val="75000"/>
                  </a:schemeClr>
                </a:solidFill>
                <a:latin typeface="Menlo" panose="020B0609030804020204" pitchFamily="49" charset="0"/>
                <a:ea typeface="Menlo" panose="020B0609030804020204" pitchFamily="49" charset="0"/>
                <a:cs typeface="Menlo" panose="020B0609030804020204" pitchFamily="49" charset="0"/>
              </a:rPr>
              <a:t>hours_report</a:t>
            </a:r>
            <a:r>
              <a:rPr lang="en-US" sz="2800" dirty="0">
                <a:solidFill>
                  <a:srgbClr val="333333"/>
                </a:solidFill>
              </a:rPr>
              <a:t> </a:t>
            </a:r>
            <a:r>
              <a:rPr lang="en-US" sz="2400" dirty="0">
                <a:solidFill>
                  <a:srgbClr val="333333"/>
                </a:solidFill>
              </a:rPr>
              <a:t>is still in development and new features will be documented here.</a:t>
            </a:r>
          </a:p>
          <a:p>
            <a:pPr marL="0" indent="0">
              <a:buNone/>
            </a:pPr>
            <a:endParaRPr lang="en-US" dirty="0"/>
          </a:p>
        </p:txBody>
      </p:sp>
    </p:spTree>
    <p:extLst>
      <p:ext uri="{BB962C8B-B14F-4D97-AF65-F5344CB8AC3E}">
        <p14:creationId xmlns:p14="http://schemas.microsoft.com/office/powerpoint/2010/main" val="26813356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accent3"/>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4310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lnSpcReduction="10000"/>
          </a:bodyPr>
          <a:lstStyle/>
          <a:p>
            <a:r>
              <a:rPr lang="en-US" sz="2000" dirty="0"/>
              <a:t>Eagle only supports XFCE for </a:t>
            </a:r>
            <a:r>
              <a:rPr lang="en-US" sz="2000" dirty="0" err="1"/>
              <a:t>FastX</a:t>
            </a:r>
            <a:r>
              <a:rPr lang="en-US" sz="2000" dirty="0"/>
              <a:t> desktop sessions currently. If you have a valid business need for an alternate desktop environment, please contact </a:t>
            </a:r>
            <a:r>
              <a:rPr lang="en-US" sz="2000" dirty="0">
                <a:hlinkClick r:id="rId3"/>
              </a:rPr>
              <a:t>HPC-Help@nrel.gov</a:t>
            </a:r>
            <a:r>
              <a:rPr lang="en-US" sz="2000" dirty="0"/>
              <a:t> </a:t>
            </a:r>
          </a:p>
          <a:p>
            <a:r>
              <a:rPr lang="en-US" sz="2000" dirty="0"/>
              <a:t>For those unfamiliar with DAV nodes, DAV is “Data Analysis &amp; Visualization” but this effectively means the node features a GPU for performant remote graphical application usage.</a:t>
            </a:r>
          </a:p>
          <a:p>
            <a:r>
              <a:rPr lang="en-US" sz="2000" dirty="0"/>
              <a:t>Globus endpoint for AWS S3 buckets will require case-by-case configuration, please contact </a:t>
            </a:r>
            <a:r>
              <a:rPr lang="en-US" sz="2000" dirty="0">
                <a:hlinkClick r:id="rId3"/>
              </a:rPr>
              <a:t>HPC-Help@nrel.gov</a:t>
            </a:r>
            <a:r>
              <a:rPr lang="en-US" sz="2000" dirty="0"/>
              <a:t> if needed.</a:t>
            </a:r>
          </a:p>
          <a:p>
            <a:r>
              <a:rPr lang="en-US" sz="2000" dirty="0"/>
              <a:t>For debugging purposes (i.e. get a node with minimal resources fast) use</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--partition=debug</a:t>
            </a:r>
            <a:r>
              <a:rPr lang="en-US" sz="2000" dirty="0"/>
              <a:t> or only specify account and a short time.</a:t>
            </a:r>
          </a:p>
          <a:p>
            <a:r>
              <a:rPr lang="en-US" sz="2000" dirty="0"/>
              <a:t>Jobs do not charge more NREL hours for specific hardware features, only </a:t>
            </a:r>
            <a:br>
              <a:rPr lang="en-US" sz="2000" dirty="0"/>
            </a:br>
            <a:r>
              <a:rPr lang="en-US" sz="1600" i="1" dirty="0">
                <a:latin typeface="Menlo" panose="020B0609030804020204" pitchFamily="49" charset="0"/>
                <a:ea typeface="Menlo" panose="020B0609030804020204" pitchFamily="49" charset="0"/>
                <a:cs typeface="Menlo" panose="020B0609030804020204" pitchFamily="49" charset="0"/>
              </a:rPr>
              <a:t>--</a:t>
            </a:r>
            <a:r>
              <a:rPr lang="en-US" sz="1600" i="1" dirty="0" err="1">
                <a:latin typeface="Menlo" panose="020B0609030804020204" pitchFamily="49" charset="0"/>
                <a:ea typeface="Menlo" panose="020B0609030804020204" pitchFamily="49" charset="0"/>
                <a:cs typeface="Menlo" panose="020B0609030804020204" pitchFamily="49" charset="0"/>
              </a:rPr>
              <a:t>qos</a:t>
            </a:r>
            <a:r>
              <a:rPr lang="en-US" sz="1600" i="1" dirty="0">
                <a:latin typeface="Menlo" panose="020B0609030804020204" pitchFamily="49" charset="0"/>
                <a:ea typeface="Menlo" panose="020B0609030804020204" pitchFamily="49" charset="0"/>
                <a:cs typeface="Menlo" panose="020B0609030804020204" pitchFamily="49" charset="0"/>
              </a:rPr>
              <a:t>=high</a:t>
            </a:r>
            <a:r>
              <a:rPr lang="en-US" sz="1800" dirty="0"/>
              <a:t> </a:t>
            </a:r>
            <a:r>
              <a:rPr lang="en-US" sz="2000" dirty="0"/>
              <a:t>will charge more time than usual.</a:t>
            </a:r>
          </a:p>
        </p:txBody>
      </p:sp>
    </p:spTree>
    <p:extLst>
      <p:ext uri="{BB962C8B-B14F-4D97-AF65-F5344CB8AC3E}">
        <p14:creationId xmlns:p14="http://schemas.microsoft.com/office/powerpoint/2010/main" val="2061450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Discussions From Previous Sessions</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346130" y="654911"/>
            <a:ext cx="8343914" cy="3889853"/>
          </a:xfrm>
        </p:spPr>
        <p:txBody>
          <a:bodyPr anchor="t">
            <a:normAutofit/>
          </a:bodyPr>
          <a:lstStyle/>
          <a:p>
            <a:r>
              <a:rPr lang="en-US" sz="2000" dirty="0"/>
              <a:t>We are brainstorming solutions for those who won’t strongly benefit from Eagle’s extra clock-cycles and therefore won’t warrant the 3-times cost when Peregrine is decommissioned. For now, please use Peregrine.</a:t>
            </a:r>
          </a:p>
          <a:p>
            <a:r>
              <a:rPr lang="en-US" sz="2000" dirty="0"/>
              <a:t>To clarify when submitting jobs with minimal specifications to “decrease queue wait time”, this does not mean </a:t>
            </a:r>
            <a:r>
              <a:rPr lang="en-US" sz="2000" dirty="0" err="1"/>
              <a:t>Slurm</a:t>
            </a:r>
            <a:r>
              <a:rPr lang="en-US" sz="2000" dirty="0"/>
              <a:t> gives out the most performant nodes first–the opposite. </a:t>
            </a:r>
            <a:r>
              <a:rPr lang="en-US" sz="2000" dirty="0" err="1"/>
              <a:t>Slurm</a:t>
            </a:r>
            <a:r>
              <a:rPr lang="en-US" sz="2000" dirty="0"/>
              <a:t> will reserve more specialized nodes for jobs which specifically ask for them. The only time a node with a unique hardware feature would operate as a standard node is in the event that </a:t>
            </a:r>
            <a:r>
              <a:rPr lang="en-US" sz="2000" i="1" dirty="0"/>
              <a:t>all the standard nodes are in use</a:t>
            </a:r>
            <a:r>
              <a:rPr lang="en-US" sz="2000" dirty="0"/>
              <a:t>. This will maximize the amount of nodes with a job at any given time. It is still in your benefit to specify features rather than partitions, as </a:t>
            </a:r>
            <a:r>
              <a:rPr lang="en-US" sz="2000" dirty="0" err="1"/>
              <a:t>Slurm</a:t>
            </a:r>
            <a:r>
              <a:rPr lang="en-US" sz="2000" dirty="0"/>
              <a:t> will have a more precise awareness of available resources than you probably do and optimize accordingly.</a:t>
            </a:r>
          </a:p>
          <a:p>
            <a:endParaRPr lang="en-US" sz="2000" dirty="0"/>
          </a:p>
        </p:txBody>
      </p:sp>
    </p:spTree>
    <p:extLst>
      <p:ext uri="{BB962C8B-B14F-4D97-AF65-F5344CB8AC3E}">
        <p14:creationId xmlns:p14="http://schemas.microsoft.com/office/powerpoint/2010/main" val="37726937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40829-ED48-274B-B1E4-D208B7D70BB7}"/>
              </a:ext>
            </a:extLst>
          </p:cNvPr>
          <p:cNvSpPr>
            <a:spLocks noGrp="1"/>
          </p:cNvSpPr>
          <p:nvPr>
            <p:ph type="title"/>
          </p:nvPr>
        </p:nvSpPr>
        <p:spPr/>
        <p:txBody>
          <a:bodyPr/>
          <a:lstStyle/>
          <a:p>
            <a:r>
              <a:rPr lang="en-US" dirty="0"/>
              <a:t>Feedback is Appreciated!</a:t>
            </a:r>
          </a:p>
        </p:txBody>
      </p:sp>
      <p:sp>
        <p:nvSpPr>
          <p:cNvPr id="3" name="Text Placeholder 2">
            <a:extLst>
              <a:ext uri="{FF2B5EF4-FFF2-40B4-BE49-F238E27FC236}">
                <a16:creationId xmlns:a16="http://schemas.microsoft.com/office/drawing/2014/main" id="{0AD0C031-3A40-E44D-B3E1-552D42BD11DC}"/>
              </a:ext>
            </a:extLst>
          </p:cNvPr>
          <p:cNvSpPr>
            <a:spLocks noGrp="1"/>
          </p:cNvSpPr>
          <p:nvPr>
            <p:ph type="body" sz="quarter" idx="10"/>
          </p:nvPr>
        </p:nvSpPr>
        <p:spPr>
          <a:xfrm>
            <a:off x="457201" y="651711"/>
            <a:ext cx="7847012" cy="3889853"/>
          </a:xfrm>
        </p:spPr>
        <p:txBody>
          <a:bodyPr anchor="ctr"/>
          <a:lstStyle/>
          <a:p>
            <a:pPr marL="0" indent="0">
              <a:buNone/>
            </a:pPr>
            <a:r>
              <a:rPr lang="en-US" dirty="0"/>
              <a:t>If you have any suggestions to improve this presentation we invite you to share with us at </a:t>
            </a:r>
            <a:r>
              <a:rPr lang="en-US" dirty="0">
                <a:hlinkClick r:id="rId2"/>
              </a:rPr>
              <a:t>HPC-Help@nrel.gov</a:t>
            </a:r>
            <a:endParaRPr lang="en-US" dirty="0"/>
          </a:p>
        </p:txBody>
      </p:sp>
    </p:spTree>
    <p:extLst>
      <p:ext uri="{BB962C8B-B14F-4D97-AF65-F5344CB8AC3E}">
        <p14:creationId xmlns:p14="http://schemas.microsoft.com/office/powerpoint/2010/main" val="3671916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661EE-2D7A-CF4D-B7C4-B253151260D6}"/>
              </a:ext>
            </a:extLst>
          </p:cNvPr>
          <p:cNvSpPr>
            <a:spLocks noGrp="1"/>
          </p:cNvSpPr>
          <p:nvPr>
            <p:ph type="title"/>
          </p:nvPr>
        </p:nvSpPr>
        <p:spPr/>
        <p:txBody>
          <a:bodyPr/>
          <a:lstStyle/>
          <a:p>
            <a:r>
              <a:rPr lang="en-US" dirty="0"/>
              <a:t>Slide Conventions</a:t>
            </a:r>
          </a:p>
        </p:txBody>
      </p:sp>
      <p:sp>
        <p:nvSpPr>
          <p:cNvPr id="3" name="Text Placeholder 2">
            <a:extLst>
              <a:ext uri="{FF2B5EF4-FFF2-40B4-BE49-F238E27FC236}">
                <a16:creationId xmlns:a16="http://schemas.microsoft.com/office/drawing/2014/main" id="{272CF7F0-6B41-0142-8919-F11AFBCCE9EF}"/>
              </a:ext>
            </a:extLst>
          </p:cNvPr>
          <p:cNvSpPr>
            <a:spLocks noGrp="1"/>
          </p:cNvSpPr>
          <p:nvPr>
            <p:ph type="body" sz="quarter" idx="10"/>
          </p:nvPr>
        </p:nvSpPr>
        <p:spPr/>
        <p:txBody>
          <a:bodyPr>
            <a:normAutofit/>
          </a:bodyPr>
          <a:lstStyle/>
          <a:p>
            <a:pPr>
              <a:spcBef>
                <a:spcPts val="0"/>
              </a:spcBef>
            </a:pPr>
            <a:r>
              <a:rPr lang="en-US" sz="2400" dirty="0"/>
              <a:t>Verbatim command-line interaction:</a:t>
            </a:r>
          </a:p>
          <a:p>
            <a:pPr marL="457200" lvl="1" indent="0">
              <a:spcBef>
                <a:spcPts val="0"/>
              </a:spcBef>
              <a:buNone/>
            </a:pP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explicit typed input from the user.</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represents hitting “enter” or “return” after input to execute it.</a:t>
            </a:r>
          </a:p>
          <a:p>
            <a:pPr marL="457200" lvl="1" indent="0">
              <a:spcBef>
                <a:spcPts val="0"/>
              </a:spcBef>
              <a:buNone/>
            </a:pPr>
            <a:r>
              <a:rPr lang="en-US" sz="2000" dirty="0"/>
              <a:t>“</a:t>
            </a:r>
            <a:r>
              <a:rPr lang="en-US" sz="2000" dirty="0">
                <a:latin typeface="Menlo" panose="020B0609030804020204" pitchFamily="49" charset="0"/>
                <a:ea typeface="Menlo" panose="020B0609030804020204" pitchFamily="49" charset="0"/>
                <a:cs typeface="Menlo" panose="020B0609030804020204" pitchFamily="49" charset="0"/>
              </a:rPr>
              <a:t>…</a:t>
            </a:r>
            <a:r>
              <a:rPr lang="en-US" sz="2000" dirty="0"/>
              <a:t>” denotes text output from execution was omitted for brevity.</a:t>
            </a:r>
            <a:br>
              <a:rPr lang="en-US" sz="2000" dirty="0"/>
            </a:br>
            <a:r>
              <a:rPr lang="en-US" sz="2000" dirty="0"/>
              <a:t>“</a:t>
            </a:r>
            <a:r>
              <a:rPr lang="en-US" sz="1800" dirty="0">
                <a:latin typeface="Menlo" panose="020B0609030804020204" pitchFamily="49" charset="0"/>
                <a:ea typeface="Menlo" panose="020B0609030804020204" pitchFamily="49" charset="0"/>
                <a:cs typeface="Menlo" panose="020B0609030804020204" pitchFamily="49" charset="0"/>
              </a:rPr>
              <a:t>#</a:t>
            </a:r>
            <a:r>
              <a:rPr lang="en-US" sz="2000" dirty="0"/>
              <a:t>” precedes comments, which only provide extra information.</a:t>
            </a:r>
          </a:p>
          <a:p>
            <a:pPr marL="457200" lvl="1" indent="0">
              <a:spcBef>
                <a:spcPts val="0"/>
              </a:spcBef>
              <a:buNone/>
            </a:pPr>
            <a:endParaRPr lang="en-US" dirty="0"/>
          </a:p>
          <a:p>
            <a:pPr>
              <a:spcBef>
                <a:spcPts val="0"/>
              </a:spcBef>
            </a:pPr>
            <a:endParaRPr lang="en-US" dirty="0"/>
          </a:p>
          <a:p>
            <a:pPr>
              <a:spcBef>
                <a:spcPts val="0"/>
              </a:spcBef>
            </a:pPr>
            <a:endParaRPr lang="en-US" sz="2400" dirty="0"/>
          </a:p>
          <a:p>
            <a:pPr>
              <a:spcBef>
                <a:spcPts val="0"/>
              </a:spcBef>
            </a:pPr>
            <a:endParaRPr lang="en-US" sz="2400" dirty="0"/>
          </a:p>
          <a:p>
            <a:pPr>
              <a:spcBef>
                <a:spcPts val="0"/>
              </a:spcBef>
            </a:pPr>
            <a:r>
              <a:rPr lang="en-US" sz="2400" dirty="0"/>
              <a:t>Command-line executables in prose:</a:t>
            </a:r>
          </a:p>
          <a:p>
            <a:pPr marL="457200" lvl="1" indent="0">
              <a:spcBef>
                <a:spcPts val="0"/>
              </a:spcBef>
              <a:buNone/>
            </a:pPr>
            <a:r>
              <a:rPr lang="en-US" sz="2000" dirty="0"/>
              <a:t>“The command </a:t>
            </a:r>
            <a:r>
              <a:rPr lang="en-US" sz="18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rsync</a:t>
            </a:r>
            <a:r>
              <a:rPr lang="en-US" sz="2000" dirty="0">
                <a:solidFill>
                  <a:schemeClr val="accent1">
                    <a:lumMod val="60000"/>
                    <a:lumOff val="40000"/>
                  </a:schemeClr>
                </a:solidFill>
              </a:rPr>
              <a:t> </a:t>
            </a:r>
            <a:r>
              <a:rPr lang="en-US" sz="2000" dirty="0"/>
              <a:t>is very useful.”</a:t>
            </a:r>
          </a:p>
        </p:txBody>
      </p:sp>
      <p:sp>
        <p:nvSpPr>
          <p:cNvPr id="4" name="TextBox 3">
            <a:extLst>
              <a:ext uri="{FF2B5EF4-FFF2-40B4-BE49-F238E27FC236}">
                <a16:creationId xmlns:a16="http://schemas.microsoft.com/office/drawing/2014/main" id="{7EAE7B47-FD01-274B-9729-C7D516C77350}"/>
              </a:ext>
            </a:extLst>
          </p:cNvPr>
          <p:cNvSpPr txBox="1"/>
          <p:nvPr/>
        </p:nvSpPr>
        <p:spPr>
          <a:xfrm>
            <a:off x="457201" y="2690525"/>
            <a:ext cx="7323221" cy="1021556"/>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Your input will be invisible</a:t>
            </a:r>
            <a:endParaRPr lang="en-US" dirty="0"/>
          </a:p>
        </p:txBody>
      </p:sp>
    </p:spTree>
    <p:extLst>
      <p:ext uri="{BB962C8B-B14F-4D97-AF65-F5344CB8AC3E}">
        <p14:creationId xmlns:p14="http://schemas.microsoft.com/office/powerpoint/2010/main" val="28767999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p:txBody>
          <a:bodyPr/>
          <a:lstStyle/>
          <a:p>
            <a:r>
              <a:rPr lang="en-US"/>
              <a:t>Thank You</a:t>
            </a:r>
          </a:p>
        </p:txBody>
      </p:sp>
    </p:spTree>
    <p:extLst>
      <p:ext uri="{BB962C8B-B14F-4D97-AF65-F5344CB8AC3E}">
        <p14:creationId xmlns:p14="http://schemas.microsoft.com/office/powerpoint/2010/main" val="3605924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p:txBody>
          <a:bodyPr>
            <a:normAutofit fontScale="92500" lnSpcReduction="20000"/>
          </a:bodyPr>
          <a:lstStyle/>
          <a:p>
            <a:endParaRPr lang="en-US"/>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tx1">
              <a:lumMod val="60000"/>
              <a:lumOff val="40000"/>
            </a:schemeClr>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80647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HPC Accounts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8" y="896687"/>
            <a:ext cx="8371341" cy="3889853"/>
          </a:xfrm>
        </p:spPr>
        <p:txBody>
          <a:bodyPr/>
          <a:lstStyle/>
          <a:p>
            <a:pPr marL="0" indent="0">
              <a:buNone/>
            </a:pPr>
            <a:r>
              <a:rPr lang="en-US" sz="2800" dirty="0"/>
              <a:t>Access Eagle with the same credentials as Peregrine.</a:t>
            </a:r>
          </a:p>
          <a:p>
            <a:pPr marL="0" indent="0">
              <a:buNone/>
            </a:pPr>
            <a:endParaRPr lang="en-US" sz="2800" dirty="0"/>
          </a:p>
          <a:p>
            <a:endParaRPr lang="en-US" dirty="0"/>
          </a:p>
        </p:txBody>
      </p:sp>
      <p:sp>
        <p:nvSpPr>
          <p:cNvPr id="6" name="TextBox 5">
            <a:extLst>
              <a:ext uri="{FF2B5EF4-FFF2-40B4-BE49-F238E27FC236}">
                <a16:creationId xmlns:a16="http://schemas.microsoft.com/office/drawing/2014/main" id="{CF1E2869-596E-CC48-B822-3AF1D22F768B}"/>
              </a:ext>
            </a:extLst>
          </p:cNvPr>
          <p:cNvSpPr txBox="1"/>
          <p:nvPr/>
        </p:nvSpPr>
        <p:spPr>
          <a:xfrm>
            <a:off x="446088" y="1655203"/>
            <a:ext cx="7659334" cy="2247424"/>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4572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hpc_user@eagle.hpc.nrel.gov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Password:**********↲</a:t>
            </a:r>
          </a:p>
          <a:p>
            <a:endParaRPr lang="en-US" dirty="0">
              <a:latin typeface="Menlo" panose="020B0609030804020204" pitchFamily="49" charset="0"/>
              <a:ea typeface="Menlo" panose="020B0609030804020204" pitchFamily="49" charset="0"/>
              <a:cs typeface="Menlo" panose="020B0609030804020204" pitchFamily="49" charset="0"/>
            </a:endParaRPr>
          </a:p>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hpc_user@eagle.nrel.gov</a:t>
            </a:r>
            <a:r>
              <a:rPr lang="en-US" dirty="0">
                <a:latin typeface="Menlo" panose="020B0609030804020204" pitchFamily="49" charset="0"/>
                <a:ea typeface="Menlo" panose="020B0609030804020204" pitchFamily="49" charset="0"/>
                <a:cs typeface="Menlo" panose="020B0609030804020204" pitchFamily="49" charset="0"/>
              </a:rPr>
              <a:t>↲</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err="1">
                <a:latin typeface="Menlo" panose="020B0609030804020204" pitchFamily="49" charset="0"/>
                <a:ea typeface="Menlo" panose="020B0609030804020204" pitchFamily="49" charset="0"/>
                <a:cs typeface="Menlo" panose="020B0609030804020204" pitchFamily="49" charset="0"/>
              </a:rPr>
              <a:t>Password+OTPToken</a:t>
            </a:r>
            <a:r>
              <a:rPr lang="en-US" dirty="0">
                <a:latin typeface="Menlo" panose="020B0609030804020204" pitchFamily="49" charset="0"/>
                <a:ea typeface="Menlo" panose="020B0609030804020204" pitchFamily="49" charset="0"/>
                <a:cs typeface="Menlo" panose="020B0609030804020204" pitchFamily="49" charset="0"/>
              </a:rPr>
              <a:t>:***********↲</a:t>
            </a:r>
          </a:p>
        </p:txBody>
      </p:sp>
      <p:pic>
        <p:nvPicPr>
          <p:cNvPr id="5" name="Picture 4">
            <a:extLst>
              <a:ext uri="{FF2B5EF4-FFF2-40B4-BE49-F238E27FC236}">
                <a16:creationId xmlns:a16="http://schemas.microsoft.com/office/drawing/2014/main" id="{778E2A90-73C5-6C43-A6B1-1F846048AE5A}"/>
              </a:ext>
            </a:extLst>
          </p:cNvPr>
          <p:cNvPicPr>
            <a:picLocks noChangeAspect="1"/>
          </p:cNvPicPr>
          <p:nvPr/>
        </p:nvPicPr>
        <p:blipFill>
          <a:blip r:embed="rId2"/>
          <a:stretch>
            <a:fillRect/>
          </a:stretch>
        </p:blipFill>
        <p:spPr>
          <a:xfrm>
            <a:off x="5034611" y="2181275"/>
            <a:ext cx="2841517" cy="1540812"/>
          </a:xfrm>
          <a:prstGeom prst="rect">
            <a:avLst/>
          </a:prstGeom>
          <a:effectLst>
            <a:softEdge rad="165100"/>
          </a:effectLst>
        </p:spPr>
      </p:pic>
    </p:spTree>
    <p:extLst>
      <p:ext uri="{BB962C8B-B14F-4D97-AF65-F5344CB8AC3E}">
        <p14:creationId xmlns:p14="http://schemas.microsoft.com/office/powerpoint/2010/main" val="2282509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19A2-C4F6-5041-9E2E-DF3E6E3532C9}"/>
              </a:ext>
            </a:extLst>
          </p:cNvPr>
          <p:cNvSpPr>
            <a:spLocks noGrp="1"/>
          </p:cNvSpPr>
          <p:nvPr>
            <p:ph type="title"/>
          </p:nvPr>
        </p:nvSpPr>
        <p:spPr/>
        <p:txBody>
          <a:bodyPr/>
          <a:lstStyle/>
          <a:p>
            <a:r>
              <a:rPr lang="en-US" dirty="0"/>
              <a:t>Eagle DNS Configuration</a:t>
            </a:r>
          </a:p>
        </p:txBody>
      </p:sp>
      <p:graphicFrame>
        <p:nvGraphicFramePr>
          <p:cNvPr id="7" name="Table 6">
            <a:extLst>
              <a:ext uri="{FF2B5EF4-FFF2-40B4-BE49-F238E27FC236}">
                <a16:creationId xmlns:a16="http://schemas.microsoft.com/office/drawing/2014/main" id="{EC9BD267-3F6A-DF48-B439-0028645CC6C2}"/>
              </a:ext>
            </a:extLst>
          </p:cNvPr>
          <p:cNvGraphicFramePr>
            <a:graphicFrameLocks noGrp="1"/>
          </p:cNvGraphicFramePr>
          <p:nvPr>
            <p:extLst>
              <p:ext uri="{D42A27DB-BD31-4B8C-83A1-F6EECF244321}">
                <p14:modId xmlns:p14="http://schemas.microsoft.com/office/powerpoint/2010/main" val="656914860"/>
              </p:ext>
            </p:extLst>
          </p:nvPr>
        </p:nvGraphicFramePr>
        <p:xfrm>
          <a:off x="457200" y="959914"/>
          <a:ext cx="8261350" cy="1385349"/>
        </p:xfrm>
        <a:graphic>
          <a:graphicData uri="http://schemas.openxmlformats.org/drawingml/2006/table">
            <a:tbl>
              <a:tblPr>
                <a:tableStyleId>{5C22544A-7EE6-4342-B048-85BDC9FD1C3A}</a:tableStyleId>
              </a:tblPr>
              <a:tblGrid>
                <a:gridCol w="1955529">
                  <a:extLst>
                    <a:ext uri="{9D8B030D-6E8A-4147-A177-3AD203B41FA5}">
                      <a16:colId xmlns:a16="http://schemas.microsoft.com/office/drawing/2014/main" val="3281908880"/>
                    </a:ext>
                  </a:extLst>
                </a:gridCol>
                <a:gridCol w="2406245">
                  <a:extLst>
                    <a:ext uri="{9D8B030D-6E8A-4147-A177-3AD203B41FA5}">
                      <a16:colId xmlns:a16="http://schemas.microsoft.com/office/drawing/2014/main" val="2869380585"/>
                    </a:ext>
                  </a:extLst>
                </a:gridCol>
                <a:gridCol w="1751688">
                  <a:extLst>
                    <a:ext uri="{9D8B030D-6E8A-4147-A177-3AD203B41FA5}">
                      <a16:colId xmlns:a16="http://schemas.microsoft.com/office/drawing/2014/main" val="2581876178"/>
                    </a:ext>
                  </a:extLst>
                </a:gridCol>
                <a:gridCol w="2147888">
                  <a:extLst>
                    <a:ext uri="{9D8B030D-6E8A-4147-A177-3AD203B41FA5}">
                      <a16:colId xmlns:a16="http://schemas.microsoft.com/office/drawing/2014/main" val="2288909686"/>
                    </a:ext>
                  </a:extLst>
                </a:gridCol>
              </a:tblGrid>
              <a:tr h="348981">
                <a:tc gridSpan="2">
                  <a:txBody>
                    <a:bodyPr/>
                    <a:lstStyle/>
                    <a:p>
                      <a:pPr algn="ctr" fontAlgn="ctr"/>
                      <a:r>
                        <a:rPr lang="en-US" sz="2000" b="1" u="none" strike="noStrike" dirty="0">
                          <a:effectLst/>
                        </a:rPr>
                        <a:t>Internal</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tc gridSpan="2">
                  <a:txBody>
                    <a:bodyPr/>
                    <a:lstStyle/>
                    <a:p>
                      <a:pPr algn="ctr" fontAlgn="ctr"/>
                      <a:r>
                        <a:rPr lang="en-US" sz="2000" b="1" u="none" strike="noStrike" dirty="0">
                          <a:effectLst/>
                        </a:rPr>
                        <a:t>External (Requires OTP Token</a:t>
                      </a:r>
                      <a:r>
                        <a:rPr lang="en-US" sz="2000" u="none" strike="noStrike" dirty="0">
                          <a:effectLst/>
                        </a:rPr>
                        <a:t>)</a:t>
                      </a:r>
                      <a:endParaRPr lang="en-US" sz="2000" b="1" i="0" u="none" strike="noStrike" dirty="0">
                        <a:solidFill>
                          <a:srgbClr val="000000"/>
                        </a:solidFill>
                        <a:effectLst/>
                        <a:latin typeface="Calibri" panose="020F0502020204030204" pitchFamily="34" charset="0"/>
                      </a:endParaRPr>
                    </a:p>
                  </a:txBody>
                  <a:tcPr marL="9525" marR="9525" marT="9525" marB="0" anchor="ctr"/>
                </a:tc>
                <a:tc hMerge="1">
                  <a:txBody>
                    <a:bodyPr/>
                    <a:lstStyle/>
                    <a:p>
                      <a:endParaRPr lang="en-US"/>
                    </a:p>
                  </a:txBody>
                  <a:tcPr/>
                </a:tc>
                <a:extLst>
                  <a:ext uri="{0D108BD9-81ED-4DB2-BD59-A6C34878D82A}">
                    <a16:rowId xmlns:a16="http://schemas.microsoft.com/office/drawing/2014/main" val="1207339226"/>
                  </a:ext>
                </a:extLst>
              </a:tr>
              <a:tr h="348981">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50017423"/>
                  </a:ext>
                </a:extLst>
              </a:tr>
              <a:tr h="687387">
                <a:tc>
                  <a:txBody>
                    <a:bodyPr/>
                    <a:lstStyle/>
                    <a:p>
                      <a:pPr algn="ctr" fontAlgn="ctr"/>
                      <a:r>
                        <a:rPr lang="en-US" sz="1900" u="none" strike="noStrike" dirty="0" err="1">
                          <a:effectLst/>
                        </a:rPr>
                        <a:t>eagle.hpc.nrel.gov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a:effectLst/>
                        </a:rPr>
                        <a:t>eagle-dav.hpc.nrel.gov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err="1">
                          <a:effectLst/>
                        </a:rPr>
                        <a:t>eagle.nrel.gov</a:t>
                      </a:r>
                      <a:endParaRPr lang="en-US" sz="19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en-US" sz="1900" u="none" strike="noStrike" dirty="0">
                          <a:effectLst/>
                        </a:rPr>
                        <a:t>eagle-</a:t>
                      </a:r>
                      <a:r>
                        <a:rPr lang="en-US" sz="1900" u="none" strike="noStrike" dirty="0" err="1">
                          <a:effectLst/>
                        </a:rPr>
                        <a:t>dav.nrel.gov</a:t>
                      </a:r>
                      <a:endParaRPr lang="en-US" sz="19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260522706"/>
                  </a:ext>
                </a:extLst>
              </a:tr>
            </a:tbl>
          </a:graphicData>
        </a:graphic>
      </p:graphicFrame>
      <p:graphicFrame>
        <p:nvGraphicFramePr>
          <p:cNvPr id="4" name="Table 3">
            <a:extLst>
              <a:ext uri="{FF2B5EF4-FFF2-40B4-BE49-F238E27FC236}">
                <a16:creationId xmlns:a16="http://schemas.microsoft.com/office/drawing/2014/main" id="{DDF77798-747A-B54C-A4C2-FDDCA4BEA9AB}"/>
              </a:ext>
            </a:extLst>
          </p:cNvPr>
          <p:cNvGraphicFramePr>
            <a:graphicFrameLocks noGrp="1"/>
          </p:cNvGraphicFramePr>
          <p:nvPr>
            <p:extLst>
              <p:ext uri="{D42A27DB-BD31-4B8C-83A1-F6EECF244321}">
                <p14:modId xmlns:p14="http://schemas.microsoft.com/office/powerpoint/2010/main" val="3466270800"/>
              </p:ext>
            </p:extLst>
          </p:nvPr>
        </p:nvGraphicFramePr>
        <p:xfrm>
          <a:off x="457200" y="2713830"/>
          <a:ext cx="8261350" cy="1717495"/>
        </p:xfrm>
        <a:graphic>
          <a:graphicData uri="http://schemas.openxmlformats.org/drawingml/2006/table">
            <a:tbl>
              <a:tblPr>
                <a:tableStyleId>{5C22544A-7EE6-4342-B048-85BDC9FD1C3A}</a:tableStyleId>
              </a:tblPr>
              <a:tblGrid>
                <a:gridCol w="4130675">
                  <a:extLst>
                    <a:ext uri="{9D8B030D-6E8A-4147-A177-3AD203B41FA5}">
                      <a16:colId xmlns:a16="http://schemas.microsoft.com/office/drawing/2014/main" val="644157105"/>
                    </a:ext>
                  </a:extLst>
                </a:gridCol>
                <a:gridCol w="4130675">
                  <a:extLst>
                    <a:ext uri="{9D8B030D-6E8A-4147-A177-3AD203B41FA5}">
                      <a16:colId xmlns:a16="http://schemas.microsoft.com/office/drawing/2014/main" val="4108588914"/>
                    </a:ext>
                  </a:extLst>
                </a:gridCol>
              </a:tblGrid>
              <a:tr h="343499">
                <a:tc gridSpan="2">
                  <a:txBody>
                    <a:bodyPr/>
                    <a:lstStyle/>
                    <a:p>
                      <a:pPr algn="ctr" fontAlgn="ctr"/>
                      <a:r>
                        <a:rPr lang="en-US" sz="2000" b="1" u="none" strike="noStrike" dirty="0">
                          <a:effectLst/>
                        </a:rPr>
                        <a:t>Direct Hostnames</a:t>
                      </a:r>
                      <a:endParaRPr lang="en-US" sz="2000" b="1" i="0" u="none" strike="noStrike" dirty="0">
                        <a:solidFill>
                          <a:srgbClr val="000000"/>
                        </a:solidFill>
                        <a:effectLst/>
                        <a:latin typeface="Calibri" panose="020F0502020204030204" pitchFamily="34" charset="0"/>
                      </a:endParaRPr>
                    </a:p>
                  </a:txBody>
                  <a:tcPr marL="9525" marR="9525" marT="9525" marB="0"/>
                </a:tc>
                <a:tc hMerge="1">
                  <a:txBody>
                    <a:bodyPr/>
                    <a:lstStyle/>
                    <a:p>
                      <a:endParaRPr lang="en-US"/>
                    </a:p>
                  </a:txBody>
                  <a:tcPr/>
                </a:tc>
                <a:extLst>
                  <a:ext uri="{0D108BD9-81ED-4DB2-BD59-A6C34878D82A}">
                    <a16:rowId xmlns:a16="http://schemas.microsoft.com/office/drawing/2014/main" val="2028578094"/>
                  </a:ext>
                </a:extLst>
              </a:tr>
              <a:tr h="343499">
                <a:tc>
                  <a:txBody>
                    <a:bodyPr/>
                    <a:lstStyle/>
                    <a:p>
                      <a:pPr algn="ctr" fontAlgn="ctr"/>
                      <a:r>
                        <a:rPr lang="en-US" sz="2000" u="sng" strike="noStrike" dirty="0">
                          <a:effectLst/>
                        </a:rPr>
                        <a:t>Login</a:t>
                      </a:r>
                      <a:endParaRPr lang="en-US" sz="2000" b="0" i="0" u="sng"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sng" strike="noStrike" dirty="0">
                          <a:effectLst/>
                        </a:rPr>
                        <a:t>DAV</a:t>
                      </a:r>
                      <a:endParaRPr lang="en-US" sz="2000" b="0" i="0" u="sng"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2559679777"/>
                  </a:ext>
                </a:extLst>
              </a:tr>
              <a:tr h="343499">
                <a:tc>
                  <a:txBody>
                    <a:bodyPr/>
                    <a:lstStyle/>
                    <a:p>
                      <a:pPr marL="0" marR="0" indent="0" algn="ctr" defTabSz="457200" rtl="0" eaLnBrk="1" fontAlgn="ctr" latinLnBrk="0" hangingPunct="1">
                        <a:lnSpc>
                          <a:spcPct val="100000"/>
                        </a:lnSpc>
                        <a:spcBef>
                          <a:spcPts val="0"/>
                        </a:spcBef>
                        <a:spcAft>
                          <a:spcPts val="0"/>
                        </a:spcAft>
                        <a:buClrTx/>
                        <a:buSzTx/>
                        <a:buFontTx/>
                        <a:buNone/>
                        <a:tabLst/>
                        <a:defRPr/>
                      </a:pPr>
                      <a:r>
                        <a:rPr lang="en-US" sz="2000" u="none" strike="noStrike" dirty="0">
                          <a:effectLst/>
                        </a:rPr>
                        <a:t>el1.hpc.nrel.gov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ed1.hpc.nrel.gov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846486501"/>
                  </a:ext>
                </a:extLst>
              </a:tr>
              <a:tr h="343499">
                <a:tc>
                  <a:txBody>
                    <a:bodyPr/>
                    <a:lstStyle/>
                    <a:p>
                      <a:pPr algn="ctr" fontAlgn="ctr"/>
                      <a:r>
                        <a:rPr lang="en-US" sz="2000" u="none" strike="noStrike" dirty="0">
                          <a:effectLst/>
                        </a:rPr>
                        <a:t>el2.hpc.nrel.gov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ed2.hpc.nrel.gov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3584862870"/>
                  </a:ext>
                </a:extLst>
              </a:tr>
              <a:tr h="343499">
                <a:tc>
                  <a:txBody>
                    <a:bodyPr/>
                    <a:lstStyle/>
                    <a:p>
                      <a:pPr algn="ctr" fontAlgn="ctr"/>
                      <a:r>
                        <a:rPr lang="en-US" sz="2000" u="none" strike="noStrike" dirty="0">
                          <a:effectLst/>
                        </a:rPr>
                        <a:t>el3.hpc.nrel.gov</a:t>
                      </a:r>
                      <a:endParaRPr lang="en-US" sz="2000" b="0" i="0" u="none" strike="noStrike" dirty="0">
                        <a:solidFill>
                          <a:srgbClr val="000000"/>
                        </a:solidFill>
                        <a:effectLst/>
                        <a:latin typeface="Calibri" panose="020F0502020204030204" pitchFamily="34" charset="0"/>
                      </a:endParaRPr>
                    </a:p>
                  </a:txBody>
                  <a:tcPr marL="9525" marR="9525" marT="9525" marB="0"/>
                </a:tc>
                <a:tc>
                  <a:txBody>
                    <a:bodyPr/>
                    <a:lstStyle/>
                    <a:p>
                      <a:pPr algn="ctr" fontAlgn="ctr"/>
                      <a:r>
                        <a:rPr lang="en-US" sz="2000" u="none" strike="noStrike" dirty="0">
                          <a:effectLst/>
                        </a:rPr>
                        <a:t>ed3.hpc.nrel.gov</a:t>
                      </a:r>
                      <a:endParaRPr lang="en-US" sz="2000" b="0" i="0" u="none" strike="noStrike" dirty="0">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1887350125"/>
                  </a:ext>
                </a:extLst>
              </a:tr>
            </a:tbl>
          </a:graphicData>
        </a:graphic>
      </p:graphicFrame>
    </p:spTree>
    <p:extLst>
      <p:ext uri="{BB962C8B-B14F-4D97-AF65-F5344CB8AC3E}">
        <p14:creationId xmlns:p14="http://schemas.microsoft.com/office/powerpoint/2010/main" val="40058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6EF78-1925-D842-901F-03827EE5AB49}"/>
              </a:ext>
            </a:extLst>
          </p:cNvPr>
          <p:cNvSpPr>
            <a:spLocks noGrp="1"/>
          </p:cNvSpPr>
          <p:nvPr>
            <p:ph type="title"/>
          </p:nvPr>
        </p:nvSpPr>
        <p:spPr/>
        <p:txBody>
          <a:bodyPr/>
          <a:lstStyle/>
          <a:p>
            <a:r>
              <a:rPr lang="en-US" dirty="0"/>
              <a:t>RSA Keys</a:t>
            </a:r>
          </a:p>
        </p:txBody>
      </p:sp>
      <p:sp>
        <p:nvSpPr>
          <p:cNvPr id="3" name="Text Placeholder 2">
            <a:extLst>
              <a:ext uri="{FF2B5EF4-FFF2-40B4-BE49-F238E27FC236}">
                <a16:creationId xmlns:a16="http://schemas.microsoft.com/office/drawing/2014/main" id="{C45ADD91-E1DE-1742-9764-93AAD22AEEDE}"/>
              </a:ext>
            </a:extLst>
          </p:cNvPr>
          <p:cNvSpPr>
            <a:spLocks noGrp="1"/>
          </p:cNvSpPr>
          <p:nvPr>
            <p:ph type="body" sz="quarter" idx="10"/>
          </p:nvPr>
        </p:nvSpPr>
        <p:spPr>
          <a:xfrm>
            <a:off x="446087" y="722026"/>
            <a:ext cx="8251824" cy="4231939"/>
          </a:xfrm>
        </p:spPr>
        <p:txBody>
          <a:bodyPr/>
          <a:lstStyle/>
          <a:p>
            <a:pPr marL="0" indent="0">
              <a:buNone/>
            </a:pPr>
            <a:r>
              <a:rPr lang="en-US" dirty="0"/>
              <a:t>Copy keys generated for your username between systems</a:t>
            </a:r>
            <a:br>
              <a:rPr lang="en-US" dirty="0"/>
            </a:br>
            <a:r>
              <a:rPr lang="en-US" dirty="0"/>
              <a:t>to avoid password prompts when using secure protocols</a:t>
            </a:r>
            <a:r>
              <a:rPr lang="en-US" sz="2400" dirty="0"/>
              <a:t>:</a:t>
            </a:r>
          </a:p>
          <a:p>
            <a:pPr marL="0" indent="0">
              <a:buNone/>
            </a:pPr>
            <a:r>
              <a:rPr lang="en-US" sz="2400" b="1" dirty="0">
                <a:solidFill>
                  <a:srgbClr val="000000"/>
                </a:solidFill>
              </a:rPr>
              <a:t>**Do NOT use </a:t>
            </a:r>
            <a:r>
              <a:rPr lang="en-US" sz="2000" dirty="0" err="1">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ssh</a:t>
            </a:r>
            <a:r>
              <a:rPr lang="en-US" sz="2000" dirty="0">
                <a:solidFill>
                  <a:schemeClr val="accent3">
                    <a:lumMod val="75000"/>
                  </a:schemeClr>
                </a:solidFill>
                <a:latin typeface="Menlo" panose="020B0609030804020204" pitchFamily="49" charset="0"/>
                <a:ea typeface="Menlo" panose="020B0609030804020204" pitchFamily="49" charset="0"/>
                <a:cs typeface="Menlo" panose="020B0609030804020204" pitchFamily="49" charset="0"/>
              </a:rPr>
              <a:t>-keygen</a:t>
            </a:r>
            <a:r>
              <a:rPr lang="en-US" sz="2400" b="1" dirty="0">
                <a:solidFill>
                  <a:srgbClr val="000000"/>
                </a:solidFill>
              </a:rPr>
              <a:t> on HPC Systems</a:t>
            </a:r>
          </a:p>
          <a:p>
            <a:pPr marL="0" indent="0">
              <a:buNone/>
            </a:pPr>
            <a:endParaRPr lang="en-US" sz="2400" dirty="0"/>
          </a:p>
          <a:p>
            <a:pPr marL="0" indent="0">
              <a:buNone/>
            </a:pPr>
            <a:endParaRPr lang="en-US" sz="2800" dirty="0"/>
          </a:p>
          <a:p>
            <a:pPr marL="0" indent="0">
              <a:buNone/>
            </a:pPr>
            <a:endParaRPr lang="en-US" dirty="0"/>
          </a:p>
        </p:txBody>
      </p:sp>
      <p:sp>
        <p:nvSpPr>
          <p:cNvPr id="6" name="TextBox 5">
            <a:extLst>
              <a:ext uri="{FF2B5EF4-FFF2-40B4-BE49-F238E27FC236}">
                <a16:creationId xmlns:a16="http://schemas.microsoft.com/office/drawing/2014/main" id="{0203D301-5A48-FC4D-AE1E-7CC4A076C788}"/>
              </a:ext>
            </a:extLst>
          </p:cNvPr>
          <p:cNvSpPr txBox="1"/>
          <p:nvPr/>
        </p:nvSpPr>
        <p:spPr>
          <a:xfrm>
            <a:off x="446088" y="2017364"/>
            <a:ext cx="7550048" cy="2809280"/>
          </a:xfrm>
          <a:prstGeom prst="roundRect">
            <a:avLst/>
          </a:prstGeom>
          <a:solidFill>
            <a:schemeClr val="bg1">
              <a:lumMod val="95000"/>
            </a:schemeClr>
          </a:solidFill>
          <a:ln cap="rnd">
            <a:solidFill>
              <a:schemeClr val="tx1">
                <a:lumMod val="60000"/>
                <a:lumOff val="40000"/>
              </a:schemeClr>
            </a:solidFill>
          </a:ln>
        </p:spPr>
        <p:txBody>
          <a:bodyPr wrap="square" lIns="45720" tIns="45720" rIns="45720" bIns="0" rtlCol="0" anchor="t">
            <a:spAutoFit/>
          </a:bodyPr>
          <a:lstStyle/>
          <a:p>
            <a:r>
              <a:rPr lang="en-US" dirty="0">
                <a:latin typeface="Menlo" panose="020B0609030804020204" pitchFamily="49" charset="0"/>
                <a:ea typeface="Menlo" panose="020B0609030804020204" pitchFamily="49" charset="0"/>
                <a:cs typeface="Menlo" panose="020B0609030804020204" pitchFamily="49" charset="0"/>
              </a:rPr>
              <a:t>$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hpc_user@peregrine.hpc.nrel.gov↲</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eagle↲</a:t>
            </a:r>
          </a:p>
          <a:p>
            <a:r>
              <a:rPr lang="en-US" dirty="0">
                <a:latin typeface="Menlo" panose="020B0609030804020204" pitchFamily="49" charset="0"/>
                <a:ea typeface="Menlo" panose="020B0609030804020204" pitchFamily="49" charset="0"/>
                <a:cs typeface="Menlo" panose="020B0609030804020204" pitchFamily="49" charset="0"/>
              </a:rPr>
              <a:t>Password:**********↲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[hpc_user@login1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 eagle↲ </a:t>
            </a:r>
            <a:r>
              <a:rPr lang="en-US" i="1" dirty="0">
                <a:solidFill>
                  <a:schemeClr val="bg1">
                    <a:lumMod val="65000"/>
                  </a:schemeClr>
                </a:solidFill>
                <a:latin typeface="Menlo" panose="020B0609030804020204" pitchFamily="49" charset="0"/>
                <a:ea typeface="Menlo" panose="020B0609030804020204" pitchFamily="49" charset="0"/>
                <a:cs typeface="Menlo" panose="020B0609030804020204" pitchFamily="49" charset="0"/>
              </a:rPr>
              <a:t># No password needed</a:t>
            </a:r>
          </a:p>
          <a:p>
            <a:r>
              <a:rPr lang="en-US" dirty="0">
                <a:latin typeface="Menlo" panose="020B0609030804020204" pitchFamily="49" charset="0"/>
                <a:ea typeface="Menlo" panose="020B0609030804020204" pitchFamily="49" charset="0"/>
                <a:cs typeface="Menlo" panose="020B0609030804020204" pitchFamily="49" charset="0"/>
              </a:rPr>
              <a:t>	…</a:t>
            </a:r>
          </a:p>
          <a:p>
            <a:r>
              <a:rPr lang="en-US" dirty="0">
                <a:latin typeface="Menlo" panose="020B0609030804020204" pitchFamily="49" charset="0"/>
                <a:ea typeface="Menlo" panose="020B0609030804020204" pitchFamily="49" charset="0"/>
                <a:cs typeface="Menlo" panose="020B0609030804020204" pitchFamily="49" charset="0"/>
              </a:rPr>
              <a:t>[hpc_user@el1 ~]$ </a:t>
            </a:r>
            <a:r>
              <a:rPr lang="en-US" dirty="0" err="1">
                <a:latin typeface="Menlo" panose="020B0609030804020204" pitchFamily="49" charset="0"/>
                <a:ea typeface="Menlo" panose="020B0609030804020204" pitchFamily="49" charset="0"/>
                <a:cs typeface="Menlo" panose="020B0609030804020204" pitchFamily="49" charset="0"/>
              </a:rPr>
              <a:t>ssh</a:t>
            </a:r>
            <a:r>
              <a:rPr lang="en-US" dirty="0">
                <a:latin typeface="Menlo" panose="020B0609030804020204" pitchFamily="49" charset="0"/>
                <a:ea typeface="Menlo" panose="020B0609030804020204" pitchFamily="49" charset="0"/>
                <a:cs typeface="Menlo" panose="020B0609030804020204" pitchFamily="49" charset="0"/>
              </a:rPr>
              <a:t>-copy-id peregrine↲</a:t>
            </a:r>
          </a:p>
          <a:p>
            <a:r>
              <a:rPr lang="en-US" dirty="0">
                <a:latin typeface="Menlo" panose="020B0609030804020204" pitchFamily="49" charset="0"/>
                <a:ea typeface="Menlo" panose="020B0609030804020204" pitchFamily="49" charset="0"/>
                <a:cs typeface="Menlo" panose="020B0609030804020204" pitchFamily="49" charset="0"/>
              </a:rPr>
              <a:t>Password:**********↲</a:t>
            </a:r>
          </a:p>
        </p:txBody>
      </p:sp>
    </p:spTree>
    <p:extLst>
      <p:ext uri="{BB962C8B-B14F-4D97-AF65-F5344CB8AC3E}">
        <p14:creationId xmlns:p14="http://schemas.microsoft.com/office/powerpoint/2010/main" val="901321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5DDD2-70AB-8C43-A085-748E9E5E5AD2}"/>
              </a:ext>
            </a:extLst>
          </p:cNvPr>
          <p:cNvSpPr>
            <a:spLocks noGrp="1"/>
          </p:cNvSpPr>
          <p:nvPr>
            <p:ph type="title"/>
          </p:nvPr>
        </p:nvSpPr>
        <p:spPr/>
        <p:txBody>
          <a:bodyPr/>
          <a:lstStyle/>
          <a:p>
            <a:r>
              <a:rPr lang="en-US" dirty="0"/>
              <a:t>Graphical Interface</a:t>
            </a:r>
          </a:p>
        </p:txBody>
      </p:sp>
      <p:sp>
        <p:nvSpPr>
          <p:cNvPr id="3" name="Text Placeholder 2">
            <a:extLst>
              <a:ext uri="{FF2B5EF4-FFF2-40B4-BE49-F238E27FC236}">
                <a16:creationId xmlns:a16="http://schemas.microsoft.com/office/drawing/2014/main" id="{2746B600-7435-124A-BA75-AFE2B2279D87}"/>
              </a:ext>
            </a:extLst>
          </p:cNvPr>
          <p:cNvSpPr>
            <a:spLocks noGrp="1"/>
          </p:cNvSpPr>
          <p:nvPr>
            <p:ph type="body" sz="quarter" idx="10"/>
          </p:nvPr>
        </p:nvSpPr>
        <p:spPr>
          <a:xfrm>
            <a:off x="457201" y="932370"/>
            <a:ext cx="8371341" cy="3889853"/>
          </a:xfrm>
        </p:spPr>
        <p:txBody>
          <a:bodyPr/>
          <a:lstStyle/>
          <a:p>
            <a:pPr>
              <a:spcBef>
                <a:spcPts val="2424"/>
              </a:spcBef>
            </a:pPr>
            <a:r>
              <a:rPr lang="en-US" dirty="0"/>
              <a:t>Running desktop sessions on the DAV nodes works</a:t>
            </a:r>
            <a:br>
              <a:rPr lang="en-US" dirty="0"/>
            </a:br>
            <a:r>
              <a:rPr lang="en-US" dirty="0"/>
              <a:t>the same as it did on Peregrine using </a:t>
            </a:r>
            <a:r>
              <a:rPr lang="en-US" dirty="0" err="1"/>
              <a:t>FastX</a:t>
            </a:r>
            <a:r>
              <a:rPr lang="en-US" dirty="0"/>
              <a:t>.</a:t>
            </a:r>
          </a:p>
          <a:p>
            <a:pPr>
              <a:spcBef>
                <a:spcPts val="2424"/>
              </a:spcBef>
            </a:pPr>
            <a:r>
              <a:rPr lang="en-US" dirty="0"/>
              <a:t>Please see this page for more detailed instructions:</a:t>
            </a:r>
            <a:br>
              <a:rPr lang="en-US" dirty="0"/>
            </a:br>
            <a:r>
              <a:rPr lang="en-US" dirty="0">
                <a:hlinkClick r:id="rId2"/>
              </a:rPr>
              <a:t>https://www.nrel.gov/hpc/eagle-software-fastx.html</a:t>
            </a:r>
            <a:endParaRPr lang="en-US" dirty="0"/>
          </a:p>
        </p:txBody>
      </p:sp>
      <p:pic>
        <p:nvPicPr>
          <p:cNvPr id="4" name="Picture 3">
            <a:extLst>
              <a:ext uri="{FF2B5EF4-FFF2-40B4-BE49-F238E27FC236}">
                <a16:creationId xmlns:a16="http://schemas.microsoft.com/office/drawing/2014/main" id="{62A655CA-9A69-4F72-862D-71E0073A67F0}"/>
              </a:ext>
            </a:extLst>
          </p:cNvPr>
          <p:cNvPicPr>
            <a:picLocks noChangeAspect="1"/>
          </p:cNvPicPr>
          <p:nvPr/>
        </p:nvPicPr>
        <p:blipFill>
          <a:blip r:embed="rId3"/>
          <a:stretch>
            <a:fillRect/>
          </a:stretch>
        </p:blipFill>
        <p:spPr>
          <a:xfrm>
            <a:off x="4642871" y="3220826"/>
            <a:ext cx="1621593" cy="1621593"/>
          </a:xfrm>
          <a:prstGeom prst="rect">
            <a:avLst/>
          </a:prstGeom>
        </p:spPr>
      </p:pic>
      <p:pic>
        <p:nvPicPr>
          <p:cNvPr id="5" name="Picture 4">
            <a:extLst>
              <a:ext uri="{FF2B5EF4-FFF2-40B4-BE49-F238E27FC236}">
                <a16:creationId xmlns:a16="http://schemas.microsoft.com/office/drawing/2014/main" id="{7F1250F3-A67D-47AF-A866-5B7A318315AD}"/>
              </a:ext>
            </a:extLst>
          </p:cNvPr>
          <p:cNvPicPr>
            <a:picLocks noChangeAspect="1"/>
          </p:cNvPicPr>
          <p:nvPr/>
        </p:nvPicPr>
        <p:blipFill>
          <a:blip r:embed="rId4"/>
          <a:stretch>
            <a:fillRect/>
          </a:stretch>
        </p:blipFill>
        <p:spPr>
          <a:xfrm>
            <a:off x="2050484" y="3220827"/>
            <a:ext cx="1621592" cy="1621592"/>
          </a:xfrm>
          <a:prstGeom prst="rect">
            <a:avLst/>
          </a:prstGeom>
        </p:spPr>
      </p:pic>
    </p:spTree>
    <p:extLst>
      <p:ext uri="{BB962C8B-B14F-4D97-AF65-F5344CB8AC3E}">
        <p14:creationId xmlns:p14="http://schemas.microsoft.com/office/powerpoint/2010/main" val="935109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78790C-3503-3949-8BC5-FDE7B065F9CD}"/>
              </a:ext>
            </a:extLst>
          </p:cNvPr>
          <p:cNvSpPr>
            <a:spLocks noGrp="1"/>
          </p:cNvSpPr>
          <p:nvPr>
            <p:ph type="body" sz="quarter" idx="11"/>
          </p:nvPr>
        </p:nvSpPr>
        <p:spPr/>
        <p:txBody>
          <a:bodyPr>
            <a:normAutofit lnSpcReduction="10000"/>
          </a:bodyPr>
          <a:lstStyle/>
          <a:p>
            <a:r>
              <a:rPr lang="en-US" dirty="0"/>
              <a:t>System Access</a:t>
            </a:r>
          </a:p>
        </p:txBody>
      </p:sp>
      <p:sp>
        <p:nvSpPr>
          <p:cNvPr id="3" name="Text Placeholder 2">
            <a:extLst>
              <a:ext uri="{FF2B5EF4-FFF2-40B4-BE49-F238E27FC236}">
                <a16:creationId xmlns:a16="http://schemas.microsoft.com/office/drawing/2014/main" id="{18B35439-D232-B140-AE47-6EFED2EEAB47}"/>
              </a:ext>
            </a:extLst>
          </p:cNvPr>
          <p:cNvSpPr>
            <a:spLocks noGrp="1"/>
          </p:cNvSpPr>
          <p:nvPr>
            <p:ph type="body" sz="quarter" idx="12"/>
          </p:nvPr>
        </p:nvSpPr>
        <p:spPr/>
        <p:txBody>
          <a:bodyPr>
            <a:normAutofit lnSpcReduction="10000"/>
          </a:bodyPr>
          <a:lstStyle/>
          <a:p>
            <a:r>
              <a:rPr lang="en-US" dirty="0"/>
              <a:t>Transferring Data From Peregrine</a:t>
            </a:r>
          </a:p>
        </p:txBody>
      </p:sp>
      <p:sp>
        <p:nvSpPr>
          <p:cNvPr id="4" name="Text Placeholder 3">
            <a:extLst>
              <a:ext uri="{FF2B5EF4-FFF2-40B4-BE49-F238E27FC236}">
                <a16:creationId xmlns:a16="http://schemas.microsoft.com/office/drawing/2014/main" id="{97768859-97B0-D44A-B977-A614280F798A}"/>
              </a:ext>
            </a:extLst>
          </p:cNvPr>
          <p:cNvSpPr>
            <a:spLocks noGrp="1"/>
          </p:cNvSpPr>
          <p:nvPr>
            <p:ph type="body" sz="quarter" idx="13"/>
          </p:nvPr>
        </p:nvSpPr>
        <p:spPr/>
        <p:txBody>
          <a:bodyPr>
            <a:normAutofit lnSpcReduction="10000"/>
          </a:bodyPr>
          <a:lstStyle/>
          <a:p>
            <a:r>
              <a:rPr lang="en-US" dirty="0"/>
              <a:t>Running Jobs</a:t>
            </a:r>
          </a:p>
        </p:txBody>
      </p:sp>
      <p:sp>
        <p:nvSpPr>
          <p:cNvPr id="5" name="Text Placeholder 4">
            <a:extLst>
              <a:ext uri="{FF2B5EF4-FFF2-40B4-BE49-F238E27FC236}">
                <a16:creationId xmlns:a16="http://schemas.microsoft.com/office/drawing/2014/main" id="{4B465F0B-3C64-364C-8C9A-0D70C331AF0E}"/>
              </a:ext>
            </a:extLst>
          </p:cNvPr>
          <p:cNvSpPr>
            <a:spLocks noGrp="1"/>
          </p:cNvSpPr>
          <p:nvPr>
            <p:ph type="body" sz="quarter" idx="14"/>
          </p:nvPr>
        </p:nvSpPr>
        <p:spPr/>
        <p:txBody>
          <a:bodyPr>
            <a:normAutofit lnSpcReduction="10000"/>
          </a:bodyPr>
          <a:lstStyle/>
          <a:p>
            <a:r>
              <a:rPr lang="en-US" dirty="0"/>
              <a:t>Allocation Management</a:t>
            </a:r>
          </a:p>
        </p:txBody>
      </p:sp>
      <p:sp>
        <p:nvSpPr>
          <p:cNvPr id="6" name="Text Placeholder 5">
            <a:extLst>
              <a:ext uri="{FF2B5EF4-FFF2-40B4-BE49-F238E27FC236}">
                <a16:creationId xmlns:a16="http://schemas.microsoft.com/office/drawing/2014/main" id="{85BD0BBB-4589-A44B-AE05-A1BF8EBD4444}"/>
              </a:ext>
            </a:extLst>
          </p:cNvPr>
          <p:cNvSpPr>
            <a:spLocks noGrp="1"/>
          </p:cNvSpPr>
          <p:nvPr>
            <p:ph type="body" sz="quarter" idx="15"/>
          </p:nvPr>
        </p:nvSpPr>
        <p:spPr/>
        <p:txBody>
          <a:bodyPr>
            <a:normAutofit lnSpcReduction="10000"/>
          </a:bodyPr>
          <a:lstStyle/>
          <a:p>
            <a:r>
              <a:rPr lang="en-US" dirty="0"/>
              <a:t>Q &amp; A</a:t>
            </a:r>
          </a:p>
        </p:txBody>
      </p:sp>
      <p:sp>
        <p:nvSpPr>
          <p:cNvPr id="9" name="Text Placeholder 8">
            <a:extLst>
              <a:ext uri="{FF2B5EF4-FFF2-40B4-BE49-F238E27FC236}">
                <a16:creationId xmlns:a16="http://schemas.microsoft.com/office/drawing/2014/main" id="{4B1783B2-4140-5E4C-843F-F5B58ADFFE59}"/>
              </a:ext>
            </a:extLst>
          </p:cNvPr>
          <p:cNvSpPr>
            <a:spLocks noGrp="1"/>
          </p:cNvSpPr>
          <p:nvPr>
            <p:ph type="body" sz="quarter" idx="18"/>
          </p:nvPr>
        </p:nvSpPr>
        <p:spPr>
          <a:solidFill>
            <a:schemeClr val="tx1">
              <a:lumMod val="60000"/>
              <a:lumOff val="40000"/>
            </a:schemeClr>
          </a:solidFill>
        </p:spPr>
        <p:txBody>
          <a:bodyPr>
            <a:normAutofit fontScale="92500" lnSpcReduction="20000"/>
          </a:bodyPr>
          <a:lstStyle/>
          <a:p>
            <a:endParaRPr lang="en-US" dirty="0"/>
          </a:p>
        </p:txBody>
      </p:sp>
      <p:sp>
        <p:nvSpPr>
          <p:cNvPr id="10" name="Text Placeholder 9">
            <a:extLst>
              <a:ext uri="{FF2B5EF4-FFF2-40B4-BE49-F238E27FC236}">
                <a16:creationId xmlns:a16="http://schemas.microsoft.com/office/drawing/2014/main" id="{A6472B98-24A2-0A4A-950E-18458C629A0D}"/>
              </a:ext>
            </a:extLst>
          </p:cNvPr>
          <p:cNvSpPr>
            <a:spLocks noGrp="1"/>
          </p:cNvSpPr>
          <p:nvPr>
            <p:ph type="body" sz="quarter" idx="19"/>
          </p:nvPr>
        </p:nvSpPr>
        <p:spPr>
          <a:solidFill>
            <a:schemeClr val="accent3"/>
          </a:solidFill>
        </p:spPr>
        <p:txBody>
          <a:bodyPr>
            <a:normAutofit fontScale="92500" lnSpcReduction="20000"/>
          </a:bodyPr>
          <a:lstStyle/>
          <a:p>
            <a:endParaRPr lang="en-US" dirty="0"/>
          </a:p>
        </p:txBody>
      </p:sp>
      <p:sp>
        <p:nvSpPr>
          <p:cNvPr id="11" name="Text Placeholder 10">
            <a:extLst>
              <a:ext uri="{FF2B5EF4-FFF2-40B4-BE49-F238E27FC236}">
                <a16:creationId xmlns:a16="http://schemas.microsoft.com/office/drawing/2014/main" id="{862F9826-CD8F-C549-95A0-6AC6DCFA08B2}"/>
              </a:ext>
            </a:extLst>
          </p:cNvPr>
          <p:cNvSpPr>
            <a:spLocks noGrp="1"/>
          </p:cNvSpPr>
          <p:nvPr>
            <p:ph type="body" sz="quarter" idx="20"/>
          </p:nvPr>
        </p:nvSpPr>
        <p:spPr>
          <a:solidFill>
            <a:schemeClr val="tx1">
              <a:lumMod val="60000"/>
              <a:lumOff val="40000"/>
            </a:schemeClr>
          </a:solidFill>
        </p:spPr>
        <p:txBody>
          <a:bodyPr>
            <a:normAutofit fontScale="92500" lnSpcReduction="20000"/>
          </a:bodyPr>
          <a:lstStyle/>
          <a:p>
            <a:endParaRPr lang="en-US"/>
          </a:p>
        </p:txBody>
      </p:sp>
      <p:sp>
        <p:nvSpPr>
          <p:cNvPr id="12" name="Text Placeholder 11">
            <a:extLst>
              <a:ext uri="{FF2B5EF4-FFF2-40B4-BE49-F238E27FC236}">
                <a16:creationId xmlns:a16="http://schemas.microsoft.com/office/drawing/2014/main" id="{D37891EC-86DE-464E-8629-E8BC8F57F849}"/>
              </a:ext>
            </a:extLst>
          </p:cNvPr>
          <p:cNvSpPr>
            <a:spLocks noGrp="1"/>
          </p:cNvSpPr>
          <p:nvPr>
            <p:ph type="body" sz="quarter" idx="21"/>
          </p:nvPr>
        </p:nvSpPr>
        <p:spPr>
          <a:solidFill>
            <a:schemeClr val="tx1">
              <a:lumMod val="60000"/>
              <a:lumOff val="40000"/>
            </a:schemeClr>
          </a:solidFill>
        </p:spPr>
        <p:txBody>
          <a:bodyPr>
            <a:normAutofit fontScale="92500" lnSpcReduction="20000"/>
          </a:bodyPr>
          <a:lstStyle/>
          <a:p>
            <a:endParaRPr lang="en-US"/>
          </a:p>
        </p:txBody>
      </p:sp>
      <p:sp>
        <p:nvSpPr>
          <p:cNvPr id="13" name="Text Placeholder 12">
            <a:extLst>
              <a:ext uri="{FF2B5EF4-FFF2-40B4-BE49-F238E27FC236}">
                <a16:creationId xmlns:a16="http://schemas.microsoft.com/office/drawing/2014/main" id="{6B595282-BDC6-544C-88F9-49A4760AEFE7}"/>
              </a:ext>
            </a:extLst>
          </p:cNvPr>
          <p:cNvSpPr>
            <a:spLocks noGrp="1"/>
          </p:cNvSpPr>
          <p:nvPr>
            <p:ph type="body" sz="quarter" idx="22"/>
          </p:nvPr>
        </p:nvSpPr>
        <p:spPr>
          <a:solidFill>
            <a:schemeClr val="tx1">
              <a:lumMod val="60000"/>
              <a:lumOff val="40000"/>
            </a:schemeClr>
          </a:solidFill>
        </p:spPr>
        <p:txBody>
          <a:bodyPr>
            <a:normAutofit fontScale="92500" lnSpcReduction="20000"/>
          </a:bodyPr>
          <a:lstStyle/>
          <a:p>
            <a:endParaRPr lang="en-US"/>
          </a:p>
        </p:txBody>
      </p:sp>
      <p:sp>
        <p:nvSpPr>
          <p:cNvPr id="16" name="Title 15">
            <a:extLst>
              <a:ext uri="{FF2B5EF4-FFF2-40B4-BE49-F238E27FC236}">
                <a16:creationId xmlns:a16="http://schemas.microsoft.com/office/drawing/2014/main" id="{12053410-DF06-4340-8445-1A9FEDEBA8BC}"/>
              </a:ext>
            </a:extLst>
          </p:cNvPr>
          <p:cNvSpPr>
            <a:spLocks noGrp="1"/>
          </p:cNvSpPr>
          <p:nvPr>
            <p:ph type="title"/>
          </p:nvPr>
        </p:nvSpPr>
        <p:spPr/>
        <p:txBody>
          <a:bodyPr/>
          <a:lstStyle/>
          <a:p>
            <a:r>
              <a:rPr lang="en-US" dirty="0"/>
              <a:t>Sections</a:t>
            </a:r>
          </a:p>
        </p:txBody>
      </p:sp>
      <p:sp>
        <p:nvSpPr>
          <p:cNvPr id="23" name="Rectangle 22">
            <a:extLst>
              <a:ext uri="{FF2B5EF4-FFF2-40B4-BE49-F238E27FC236}">
                <a16:creationId xmlns:a16="http://schemas.microsoft.com/office/drawing/2014/main" id="{E5D87664-82F8-3642-BEB4-BB4DD1F4BB39}"/>
              </a:ext>
            </a:extLst>
          </p:cNvPr>
          <p:cNvSpPr/>
          <p:nvPr/>
        </p:nvSpPr>
        <p:spPr>
          <a:xfrm>
            <a:off x="1119447" y="3873731"/>
            <a:ext cx="5159433" cy="748145"/>
          </a:xfrm>
          <a:prstGeom prst="rect">
            <a:avLst/>
          </a:prstGeom>
          <a:solidFill>
            <a:schemeClr val="bg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203453"/>
      </p:ext>
    </p:extLst>
  </p:cSld>
  <p:clrMapOvr>
    <a:masterClrMapping/>
  </p:clrMapOvr>
</p:sld>
</file>

<file path=ppt/theme/theme1.xml><?xml version="1.0" encoding="utf-8"?>
<a:theme xmlns:a="http://schemas.openxmlformats.org/drawingml/2006/main" name="16-9-nrel">
  <a:themeElements>
    <a:clrScheme name="Custom 10">
      <a:dk1>
        <a:srgbClr val="333333"/>
      </a:dk1>
      <a:lt1>
        <a:srgbClr val="FFFFFF"/>
      </a:lt1>
      <a:dk2>
        <a:srgbClr val="FFC425"/>
      </a:dk2>
      <a:lt2>
        <a:srgbClr val="8DC63F"/>
      </a:lt2>
      <a:accent1>
        <a:srgbClr val="0079C1"/>
      </a:accent1>
      <a:accent2>
        <a:srgbClr val="00A4E4"/>
      </a:accent2>
      <a:accent3>
        <a:srgbClr val="F6A01A"/>
      </a:accent3>
      <a:accent4>
        <a:srgbClr val="5E9732"/>
      </a:accent4>
      <a:accent5>
        <a:srgbClr val="933C06"/>
      </a:accent5>
      <a:accent6>
        <a:srgbClr val="6A737B"/>
      </a:accent6>
      <a:hlink>
        <a:srgbClr val="0079C1"/>
      </a:hlink>
      <a:folHlink>
        <a:srgbClr val="00A4E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16-9-nrel.potx</Template>
  <TotalTime>16162</TotalTime>
  <Words>1190</Words>
  <Application>Microsoft Macintosh PowerPoint</Application>
  <PresentationFormat>On-screen Show (16:9)</PresentationFormat>
  <Paragraphs>198</Paragraphs>
  <Slides>30</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Cambria Math</vt:lpstr>
      <vt:lpstr>Menlo</vt:lpstr>
      <vt:lpstr>Wingdings</vt:lpstr>
      <vt:lpstr>16-9-nrel</vt:lpstr>
      <vt:lpstr>    Transitioning from     Peregrine to Eagle</vt:lpstr>
      <vt:lpstr>Sections</vt:lpstr>
      <vt:lpstr>Slide Conventions</vt:lpstr>
      <vt:lpstr>Sections</vt:lpstr>
      <vt:lpstr>HPC Accounts</vt:lpstr>
      <vt:lpstr>Eagle DNS Configuration</vt:lpstr>
      <vt:lpstr>RSA Keys</vt:lpstr>
      <vt:lpstr>Graphical Interface</vt:lpstr>
      <vt:lpstr>Sections</vt:lpstr>
      <vt:lpstr>Eagle Filesystem</vt:lpstr>
      <vt:lpstr>Transferring Small Batches (&lt;10GB)</vt:lpstr>
      <vt:lpstr>Transferring Large Batches (&gt;10GB)</vt:lpstr>
      <vt:lpstr>PowerPoint Presentation</vt:lpstr>
      <vt:lpstr>PowerPoint Presentation</vt:lpstr>
      <vt:lpstr>Globus Endpoints</vt:lpstr>
      <vt:lpstr>Sections</vt:lpstr>
      <vt:lpstr>PowerPoint Presentation</vt:lpstr>
      <vt:lpstr>Simple Linux Utility for Resource Management</vt:lpstr>
      <vt:lpstr>Noteworthy Job Submission Changes</vt:lpstr>
      <vt:lpstr>Job Submission Recommendations</vt:lpstr>
      <vt:lpstr>Translating Your Job Scripts</vt:lpstr>
      <vt:lpstr>Sections</vt:lpstr>
      <vt:lpstr>Tracking Allocation Usage</vt:lpstr>
      <vt:lpstr>Tracking Allocation Usage</vt:lpstr>
      <vt:lpstr>Advanced Tracking</vt:lpstr>
      <vt:lpstr>Sections</vt:lpstr>
      <vt:lpstr>Discussions From Previous Sessions</vt:lpstr>
      <vt:lpstr>Discussions From Previous Sessions</vt:lpstr>
      <vt:lpstr>Feedback is Appreciated!</vt:lpstr>
      <vt:lpstr>PowerPoint Presentation</vt:lpstr>
    </vt:vector>
  </TitlesOfParts>
  <Company>NREL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Joelynn Schroeder</dc:creator>
  <cp:lastModifiedBy>Bartlett, Michael</cp:lastModifiedBy>
  <cp:revision>853</cp:revision>
  <cp:lastPrinted>2019-01-14T19:36:52Z</cp:lastPrinted>
  <dcterms:created xsi:type="dcterms:W3CDTF">2017-06-05T20:00:45Z</dcterms:created>
  <dcterms:modified xsi:type="dcterms:W3CDTF">2019-01-14T19:44:04Z</dcterms:modified>
</cp:coreProperties>
</file>

<file path=docProps/thumbnail.jpeg>
</file>